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73" r:id="rId3"/>
    <p:sldId id="257" r:id="rId4"/>
    <p:sldId id="274" r:id="rId5"/>
    <p:sldId id="275" r:id="rId6"/>
    <p:sldId id="276" r:id="rId7"/>
    <p:sldId id="277" r:id="rId8"/>
    <p:sldId id="278" r:id="rId9"/>
    <p:sldId id="279" r:id="rId10"/>
    <p:sldId id="280" r:id="rId11"/>
    <p:sldId id="281" r:id="rId12"/>
    <p:sldId id="282" r:id="rId13"/>
    <p:sldId id="28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333B"/>
    <a:srgbClr val="69B3E7"/>
    <a:srgbClr val="17A1A5"/>
    <a:srgbClr val="003087"/>
    <a:srgbClr val="D35400"/>
    <a:srgbClr val="5E6D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3" autoAdjust="0"/>
    <p:restoredTop sz="94660"/>
  </p:normalViewPr>
  <p:slideViewPr>
    <p:cSldViewPr snapToGrid="0">
      <p:cViewPr varScale="1">
        <p:scale>
          <a:sx n="109" d="100"/>
          <a:sy n="109" d="100"/>
        </p:scale>
        <p:origin x="3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cap="none" baseline="0"/>
              <a:t>Analog Value versus Temperature</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Calibration</c:v>
          </c:tx>
          <c:spPr>
            <a:ln w="25400" cap="rnd">
              <a:noFill/>
              <a:round/>
            </a:ln>
            <a:effectLst/>
          </c:spPr>
          <c:marker>
            <c:symbol val="circle"/>
            <c:size val="6"/>
            <c:spPr>
              <a:solidFill>
                <a:srgbClr val="003087"/>
              </a:solidFill>
              <a:ln w="15875">
                <a:solidFill>
                  <a:srgbClr val="003087"/>
                </a:solidFill>
                <a:round/>
              </a:ln>
              <a:effectLst/>
            </c:spPr>
          </c:marker>
          <c:trendline>
            <c:spPr>
              <a:ln w="19050" cap="rnd">
                <a:solidFill>
                  <a:srgbClr val="CB333B"/>
                </a:solidFill>
              </a:ln>
              <a:effectLst/>
            </c:spPr>
            <c:trendlineType val="linear"/>
            <c:dispRSqr val="0"/>
            <c:dispEq val="1"/>
            <c:trendlineLbl>
              <c:layout>
                <c:manualLayout>
                  <c:x val="5.2119756216913567E-2"/>
                  <c:y val="0.38980417725737404"/>
                </c:manualLayout>
              </c:layout>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1600" baseline="0" dirty="0"/>
                      <a:t>y = 8.7091x + 283.79</a:t>
                    </a:r>
                    <a:endParaRPr lang="en-US" sz="1600" dirty="0"/>
                  </a:p>
                </c:rich>
              </c:tx>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rendlineLbl>
          </c:trendline>
          <c:xVal>
            <c:numRef>
              <c:f>Sheet1!$B$7:$B$9</c:f>
              <c:numCache>
                <c:formatCode>General</c:formatCode>
                <c:ptCount val="3"/>
                <c:pt idx="0">
                  <c:v>12.2</c:v>
                </c:pt>
                <c:pt idx="1">
                  <c:v>22.1</c:v>
                </c:pt>
                <c:pt idx="2">
                  <c:v>57.4</c:v>
                </c:pt>
              </c:numCache>
            </c:numRef>
          </c:xVal>
          <c:yVal>
            <c:numRef>
              <c:f>Sheet1!$C$7:$C$9</c:f>
              <c:numCache>
                <c:formatCode>General</c:formatCode>
                <c:ptCount val="3"/>
                <c:pt idx="0">
                  <c:v>384</c:v>
                </c:pt>
                <c:pt idx="1">
                  <c:v>484</c:v>
                </c:pt>
                <c:pt idx="2">
                  <c:v>782</c:v>
                </c:pt>
              </c:numCache>
            </c:numRef>
          </c:yVal>
          <c:smooth val="0"/>
          <c:extLst>
            <c:ext xmlns:c16="http://schemas.microsoft.com/office/drawing/2014/chart" uri="{C3380CC4-5D6E-409C-BE32-E72D297353CC}">
              <c16:uniqueId val="{00000000-755F-46B7-A2B7-967F39ADA163}"/>
            </c:ext>
          </c:extLst>
        </c:ser>
        <c:dLbls>
          <c:showLegendKey val="0"/>
          <c:showVal val="0"/>
          <c:showCatName val="0"/>
          <c:showSerName val="0"/>
          <c:showPercent val="0"/>
          <c:showBubbleSize val="0"/>
        </c:dLbls>
        <c:axId val="421469000"/>
        <c:axId val="421468672"/>
      </c:scatterChart>
      <c:valAx>
        <c:axId val="42146900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cap="none" baseline="0"/>
                  <a:t>Temperature  (</a:t>
                </a:r>
                <a:r>
                  <a:rPr lang="en-US" cap="none" baseline="0">
                    <a:latin typeface="Calibri" panose="020F0502020204030204" pitchFamily="34" charset="0"/>
                  </a:rPr>
                  <a:t>ᵒC)</a:t>
                </a:r>
                <a:endParaRPr lang="en-US" cap="none" baseline="0"/>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lumMod val="65000"/>
                    <a:lumOff val="35000"/>
                  </a:schemeClr>
                </a:solidFill>
                <a:latin typeface="+mn-lt"/>
                <a:ea typeface="+mn-ea"/>
                <a:cs typeface="+mn-cs"/>
              </a:defRPr>
            </a:pPr>
            <a:endParaRPr lang="en-US"/>
          </a:p>
        </c:txPr>
        <c:crossAx val="421468672"/>
        <c:crosses val="autoZero"/>
        <c:crossBetween val="midCat"/>
      </c:valAx>
      <c:valAx>
        <c:axId val="421468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cap="none" baseline="0"/>
                  <a:t>Analog Value</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14690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sz="1600" b="1" i="0" u="none" strike="noStrike" cap="none" normalizeH="0" baseline="0">
                <a:effectLst/>
              </a:rPr>
              <a:t>Temperature </a:t>
            </a:r>
            <a:r>
              <a:rPr lang="en-US" cap="none" baseline="0"/>
              <a:t>versus </a:t>
            </a:r>
            <a:r>
              <a:rPr lang="en-US" sz="1600" b="1" i="0" u="none" strike="noStrike" cap="none" normalizeH="0" baseline="0">
                <a:effectLst/>
              </a:rPr>
              <a:t>Analog Value </a:t>
            </a:r>
            <a:endParaRPr lang="en-US" cap="none" baseline="0"/>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t</c:v>
          </c:tx>
          <c:spPr>
            <a:ln w="25400" cap="rnd">
              <a:noFill/>
              <a:round/>
            </a:ln>
            <a:effectLst/>
          </c:spPr>
          <c:marker>
            <c:symbol val="circle"/>
            <c:size val="6"/>
            <c:spPr>
              <a:solidFill>
                <a:srgbClr val="003087"/>
              </a:solidFill>
              <a:ln w="9525">
                <a:solidFill>
                  <a:srgbClr val="003087"/>
                </a:solidFill>
                <a:round/>
              </a:ln>
              <a:effectLst/>
            </c:spPr>
          </c:marker>
          <c:trendline>
            <c:spPr>
              <a:ln w="15875" cap="rnd">
                <a:solidFill>
                  <a:srgbClr val="CB333B"/>
                </a:solidFill>
              </a:ln>
              <a:effectLst/>
            </c:spPr>
            <c:trendlineType val="linear"/>
            <c:dispRSqr val="0"/>
            <c:dispEq val="1"/>
            <c:trendlineLbl>
              <c:layout>
                <c:manualLayout>
                  <c:x val="-0.27886888570948809"/>
                  <c:y val="1.7357038005071993E-2"/>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rendlineLbl>
          </c:trendline>
          <c:xVal>
            <c:numRef>
              <c:f>Sheet1!$C$7:$C$9</c:f>
              <c:numCache>
                <c:formatCode>General</c:formatCode>
                <c:ptCount val="3"/>
                <c:pt idx="0">
                  <c:v>384</c:v>
                </c:pt>
                <c:pt idx="1">
                  <c:v>484</c:v>
                </c:pt>
                <c:pt idx="2">
                  <c:v>782</c:v>
                </c:pt>
              </c:numCache>
            </c:numRef>
          </c:xVal>
          <c:yVal>
            <c:numRef>
              <c:f>Sheet1!$B$7:$B$9</c:f>
              <c:numCache>
                <c:formatCode>General</c:formatCode>
                <c:ptCount val="3"/>
                <c:pt idx="0">
                  <c:v>12.2</c:v>
                </c:pt>
                <c:pt idx="1">
                  <c:v>22.1</c:v>
                </c:pt>
                <c:pt idx="2">
                  <c:v>57.4</c:v>
                </c:pt>
              </c:numCache>
            </c:numRef>
          </c:yVal>
          <c:smooth val="0"/>
          <c:extLst>
            <c:ext xmlns:c16="http://schemas.microsoft.com/office/drawing/2014/chart" uri="{C3380CC4-5D6E-409C-BE32-E72D297353CC}">
              <c16:uniqueId val="{00000000-57F1-4DC4-B2DB-1619C48FACBD}"/>
            </c:ext>
          </c:extLst>
        </c:ser>
        <c:dLbls>
          <c:showLegendKey val="0"/>
          <c:showVal val="0"/>
          <c:showCatName val="0"/>
          <c:showSerName val="0"/>
          <c:showPercent val="0"/>
          <c:showBubbleSize val="0"/>
        </c:dLbls>
        <c:axId val="421469000"/>
        <c:axId val="421468672"/>
      </c:scatterChart>
      <c:valAx>
        <c:axId val="42146900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cap="none" baseline="0"/>
                  <a:t>Analog Values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lumMod val="65000"/>
                    <a:lumOff val="35000"/>
                  </a:schemeClr>
                </a:solidFill>
                <a:latin typeface="+mn-lt"/>
                <a:ea typeface="+mn-ea"/>
                <a:cs typeface="+mn-cs"/>
              </a:defRPr>
            </a:pPr>
            <a:endParaRPr lang="en-US"/>
          </a:p>
        </c:txPr>
        <c:crossAx val="421468672"/>
        <c:crosses val="autoZero"/>
        <c:crossBetween val="midCat"/>
      </c:valAx>
      <c:valAx>
        <c:axId val="421468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900" b="0" i="0" u="none" strike="noStrike" cap="none" baseline="0">
                    <a:effectLst/>
                  </a:rPr>
                  <a:t>Temperature </a:t>
                </a:r>
                <a:r>
                  <a:rPr lang="en-US" sz="900" b="0" i="0" u="none" strike="noStrike" cap="all" baseline="0">
                    <a:effectLst/>
                  </a:rPr>
                  <a:t> (ᵒC)</a:t>
                </a:r>
                <a:endParaRPr lang="en-US" cap="none" baseline="0"/>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14690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FD5A5-DF4B-4627-9F9C-6066DB7694D9}" type="datetimeFigureOut">
              <a:rPr lang="en-US" smtClean="0"/>
              <a:t>11/27/2019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A2F82-008E-42F5-875F-E0FDFEC9A36F}" type="slidenum">
              <a:rPr lang="en-US" smtClean="0"/>
              <a:t>‹#›</a:t>
            </a:fld>
            <a:endParaRPr lang="en-US"/>
          </a:p>
        </p:txBody>
      </p:sp>
    </p:spTree>
    <p:extLst>
      <p:ext uri="{BB962C8B-B14F-4D97-AF65-F5344CB8AC3E}">
        <p14:creationId xmlns:p14="http://schemas.microsoft.com/office/powerpoint/2010/main" val="611795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845FB1-D36B-4391-8864-D05D8C06178A}" type="datetime1">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F945A-7155-4828-81E1-722329993529}" type="slidenum">
              <a:rPr lang="en-US" smtClean="0"/>
              <a:t>‹#›</a:t>
            </a:fld>
            <a:endParaRPr lang="en-US"/>
          </a:p>
        </p:txBody>
      </p:sp>
    </p:spTree>
    <p:extLst>
      <p:ext uri="{BB962C8B-B14F-4D97-AF65-F5344CB8AC3E}">
        <p14:creationId xmlns:p14="http://schemas.microsoft.com/office/powerpoint/2010/main" val="3377329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568FCE-8F93-4D12-84F3-B18965AC2A84}" type="datetime1">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F945A-7155-4828-81E1-722329993529}" type="slidenum">
              <a:rPr lang="en-US" smtClean="0"/>
              <a:t>‹#›</a:t>
            </a:fld>
            <a:endParaRPr lang="en-US"/>
          </a:p>
        </p:txBody>
      </p:sp>
    </p:spTree>
    <p:extLst>
      <p:ext uri="{BB962C8B-B14F-4D97-AF65-F5344CB8AC3E}">
        <p14:creationId xmlns:p14="http://schemas.microsoft.com/office/powerpoint/2010/main" val="2844620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E7B4FC-7E49-47B0-AB63-0EE9A4048EF2}" type="datetime1">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F945A-7155-4828-81E1-722329993529}" type="slidenum">
              <a:rPr lang="en-US" smtClean="0"/>
              <a:t>‹#›</a:t>
            </a:fld>
            <a:endParaRPr lang="en-US"/>
          </a:p>
        </p:txBody>
      </p:sp>
    </p:spTree>
    <p:extLst>
      <p:ext uri="{BB962C8B-B14F-4D97-AF65-F5344CB8AC3E}">
        <p14:creationId xmlns:p14="http://schemas.microsoft.com/office/powerpoint/2010/main" val="3142895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AA13D7E-1CFE-4B3E-AED2-10EF9441C6D2}" type="datetime1">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20200" y="6356350"/>
            <a:ext cx="2743200" cy="365125"/>
          </a:xfrm>
        </p:spPr>
        <p:txBody>
          <a:bodyPr/>
          <a:lstStyle>
            <a:lvl1pPr>
              <a:defRPr/>
            </a:lvl1pPr>
          </a:lstStyle>
          <a:p>
            <a:fld id="{9CEB20FD-57B4-4116-B954-02381E95969F}" type="slidenum">
              <a:rPr lang="en-US" smtClean="0"/>
              <a:pPr/>
              <a:t>‹#›</a:t>
            </a:fld>
            <a:endParaRPr lang="en-US" dirty="0"/>
          </a:p>
        </p:txBody>
      </p:sp>
    </p:spTree>
    <p:extLst>
      <p:ext uri="{BB962C8B-B14F-4D97-AF65-F5344CB8AC3E}">
        <p14:creationId xmlns:p14="http://schemas.microsoft.com/office/powerpoint/2010/main" val="3374629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292594-8B53-425F-9F52-CF0BE8986943}" type="datetime1">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F945A-7155-4828-81E1-722329993529}" type="slidenum">
              <a:rPr lang="en-US" smtClean="0"/>
              <a:t>‹#›</a:t>
            </a:fld>
            <a:endParaRPr lang="en-US"/>
          </a:p>
        </p:txBody>
      </p:sp>
    </p:spTree>
    <p:extLst>
      <p:ext uri="{BB962C8B-B14F-4D97-AF65-F5344CB8AC3E}">
        <p14:creationId xmlns:p14="http://schemas.microsoft.com/office/powerpoint/2010/main" val="1405738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7CC34F-8BF9-4379-9584-4F9F5FDE5C61}" type="datetime1">
              <a:rPr lang="en-US" smtClean="0"/>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F945A-7155-4828-81E1-722329993529}" type="slidenum">
              <a:rPr lang="en-US" smtClean="0"/>
              <a:t>‹#›</a:t>
            </a:fld>
            <a:endParaRPr lang="en-US"/>
          </a:p>
        </p:txBody>
      </p:sp>
    </p:spTree>
    <p:extLst>
      <p:ext uri="{BB962C8B-B14F-4D97-AF65-F5344CB8AC3E}">
        <p14:creationId xmlns:p14="http://schemas.microsoft.com/office/powerpoint/2010/main" val="89534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859234-9316-478F-9D5A-A6C6C1AD1631}" type="datetime1">
              <a:rPr lang="en-US" smtClean="0"/>
              <a:t>11/27/2019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9F945A-7155-4828-81E1-722329993529}" type="slidenum">
              <a:rPr lang="en-US" smtClean="0"/>
              <a:t>‹#›</a:t>
            </a:fld>
            <a:endParaRPr lang="en-US"/>
          </a:p>
        </p:txBody>
      </p:sp>
    </p:spTree>
    <p:extLst>
      <p:ext uri="{BB962C8B-B14F-4D97-AF65-F5344CB8AC3E}">
        <p14:creationId xmlns:p14="http://schemas.microsoft.com/office/powerpoint/2010/main" val="2068346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1D79D6-E007-4C22-A104-30B040C23118}" type="datetime1">
              <a:rPr lang="en-US" smtClean="0"/>
              <a:t>11/27/2019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F945A-7155-4828-81E1-722329993529}" type="slidenum">
              <a:rPr lang="en-US" smtClean="0"/>
              <a:t>‹#›</a:t>
            </a:fld>
            <a:endParaRPr lang="en-US"/>
          </a:p>
        </p:txBody>
      </p:sp>
    </p:spTree>
    <p:extLst>
      <p:ext uri="{BB962C8B-B14F-4D97-AF65-F5344CB8AC3E}">
        <p14:creationId xmlns:p14="http://schemas.microsoft.com/office/powerpoint/2010/main" val="3054930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4D494-BD0C-4F1D-AE3E-6DBE5D6B45EE}" type="datetime1">
              <a:rPr lang="en-US" smtClean="0"/>
              <a:t>11/27/2019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9F945A-7155-4828-81E1-722329993529}" type="slidenum">
              <a:rPr lang="en-US" smtClean="0"/>
              <a:t>‹#›</a:t>
            </a:fld>
            <a:endParaRPr lang="en-US"/>
          </a:p>
        </p:txBody>
      </p:sp>
    </p:spTree>
    <p:extLst>
      <p:ext uri="{BB962C8B-B14F-4D97-AF65-F5344CB8AC3E}">
        <p14:creationId xmlns:p14="http://schemas.microsoft.com/office/powerpoint/2010/main" val="1215462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1C26B-6CE4-48A4-936C-1A3A830F32FC}" type="datetime1">
              <a:rPr lang="en-US" smtClean="0"/>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F945A-7155-4828-81E1-722329993529}" type="slidenum">
              <a:rPr lang="en-US" smtClean="0"/>
              <a:t>‹#›</a:t>
            </a:fld>
            <a:endParaRPr lang="en-US"/>
          </a:p>
        </p:txBody>
      </p:sp>
    </p:spTree>
    <p:extLst>
      <p:ext uri="{BB962C8B-B14F-4D97-AF65-F5344CB8AC3E}">
        <p14:creationId xmlns:p14="http://schemas.microsoft.com/office/powerpoint/2010/main" val="4250444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5EAB94-FC85-4FF7-A739-C75CEDCAB84A}" type="datetime1">
              <a:rPr lang="en-US" smtClean="0"/>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F945A-7155-4828-81E1-722329993529}" type="slidenum">
              <a:rPr lang="en-US" smtClean="0"/>
              <a:t>‹#›</a:t>
            </a:fld>
            <a:endParaRPr lang="en-US"/>
          </a:p>
        </p:txBody>
      </p:sp>
    </p:spTree>
    <p:extLst>
      <p:ext uri="{BB962C8B-B14F-4D97-AF65-F5344CB8AC3E}">
        <p14:creationId xmlns:p14="http://schemas.microsoft.com/office/powerpoint/2010/main" val="1969576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6B552B-D5C0-4E00-8985-5A7619954177}" type="datetime1">
              <a:rPr lang="en-US" smtClean="0"/>
              <a:t>11/27/2019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F945A-7155-4828-81E1-722329993529}" type="slidenum">
              <a:rPr lang="en-US" smtClean="0"/>
              <a:t>‹#›</a:t>
            </a:fld>
            <a:endParaRPr lang="en-US"/>
          </a:p>
        </p:txBody>
      </p:sp>
      <p:grpSp>
        <p:nvGrpSpPr>
          <p:cNvPr id="7" name="Group 6"/>
          <p:cNvGrpSpPr/>
          <p:nvPr userDrawn="1"/>
        </p:nvGrpSpPr>
        <p:grpSpPr>
          <a:xfrm>
            <a:off x="170052" y="6340109"/>
            <a:ext cx="1336295" cy="381366"/>
            <a:chOff x="168840" y="76200"/>
            <a:chExt cx="1336295" cy="381366"/>
          </a:xfrm>
        </p:grpSpPr>
        <p:cxnSp>
          <p:nvCxnSpPr>
            <p:cNvPr id="8" name="Straight Arrow Connector 7"/>
            <p:cNvCxnSpPr/>
            <p:nvPr/>
          </p:nvCxnSpPr>
          <p:spPr>
            <a:xfrm flipH="1">
              <a:off x="1028930" y="100013"/>
              <a:ext cx="2384" cy="345283"/>
            </a:xfrm>
            <a:prstGeom prst="straightConnector1">
              <a:avLst/>
            </a:prstGeom>
            <a:ln w="44450">
              <a:solidFill>
                <a:schemeClr val="bg1">
                  <a:lumMod val="75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9" name="Freeform 85"/>
            <p:cNvSpPr/>
            <p:nvPr/>
          </p:nvSpPr>
          <p:spPr>
            <a:xfrm>
              <a:off x="388377" y="100013"/>
              <a:ext cx="1059655" cy="335756"/>
            </a:xfrm>
            <a:custGeom>
              <a:avLst/>
              <a:gdLst>
                <a:gd name="connsiteX0" fmla="*/ 0 w 1083468"/>
                <a:gd name="connsiteY0" fmla="*/ 30956 h 338138"/>
                <a:gd name="connsiteX1" fmla="*/ 119062 w 1083468"/>
                <a:gd name="connsiteY1" fmla="*/ 338138 h 338138"/>
                <a:gd name="connsiteX2" fmla="*/ 230981 w 1083468"/>
                <a:gd name="connsiteY2" fmla="*/ 4763 h 338138"/>
                <a:gd name="connsiteX3" fmla="*/ 350043 w 1083468"/>
                <a:gd name="connsiteY3" fmla="*/ 335756 h 338138"/>
                <a:gd name="connsiteX4" fmla="*/ 473868 w 1083468"/>
                <a:gd name="connsiteY4" fmla="*/ 0 h 338138"/>
                <a:gd name="connsiteX5" fmla="*/ 859631 w 1083468"/>
                <a:gd name="connsiteY5" fmla="*/ 2381 h 338138"/>
                <a:gd name="connsiteX6" fmla="*/ 862012 w 1083468"/>
                <a:gd name="connsiteY6" fmla="*/ 330994 h 338138"/>
                <a:gd name="connsiteX7" fmla="*/ 1059656 w 1083468"/>
                <a:gd name="connsiteY7" fmla="*/ 330994 h 338138"/>
                <a:gd name="connsiteX8" fmla="*/ 1083468 w 1083468"/>
                <a:gd name="connsiteY8" fmla="*/ 302419 h 338138"/>
                <a:gd name="connsiteX0" fmla="*/ 0 w 1059656"/>
                <a:gd name="connsiteY0" fmla="*/ 30956 h 338138"/>
                <a:gd name="connsiteX1" fmla="*/ 119062 w 1059656"/>
                <a:gd name="connsiteY1" fmla="*/ 338138 h 338138"/>
                <a:gd name="connsiteX2" fmla="*/ 230981 w 1059656"/>
                <a:gd name="connsiteY2" fmla="*/ 4763 h 338138"/>
                <a:gd name="connsiteX3" fmla="*/ 350043 w 1059656"/>
                <a:gd name="connsiteY3" fmla="*/ 335756 h 338138"/>
                <a:gd name="connsiteX4" fmla="*/ 473868 w 1059656"/>
                <a:gd name="connsiteY4" fmla="*/ 0 h 338138"/>
                <a:gd name="connsiteX5" fmla="*/ 859631 w 1059656"/>
                <a:gd name="connsiteY5" fmla="*/ 2381 h 338138"/>
                <a:gd name="connsiteX6" fmla="*/ 862012 w 1059656"/>
                <a:gd name="connsiteY6" fmla="*/ 330994 h 338138"/>
                <a:gd name="connsiteX7" fmla="*/ 1059656 w 1059656"/>
                <a:gd name="connsiteY7" fmla="*/ 330994 h 338138"/>
                <a:gd name="connsiteX0" fmla="*/ 0 w 1059656"/>
                <a:gd name="connsiteY0" fmla="*/ 30956 h 338138"/>
                <a:gd name="connsiteX1" fmla="*/ 107156 w 1059656"/>
                <a:gd name="connsiteY1" fmla="*/ 338138 h 338138"/>
                <a:gd name="connsiteX2" fmla="*/ 230981 w 1059656"/>
                <a:gd name="connsiteY2" fmla="*/ 4763 h 338138"/>
                <a:gd name="connsiteX3" fmla="*/ 350043 w 1059656"/>
                <a:gd name="connsiteY3" fmla="*/ 335756 h 338138"/>
                <a:gd name="connsiteX4" fmla="*/ 473868 w 1059656"/>
                <a:gd name="connsiteY4" fmla="*/ 0 h 338138"/>
                <a:gd name="connsiteX5" fmla="*/ 859631 w 1059656"/>
                <a:gd name="connsiteY5" fmla="*/ 2381 h 338138"/>
                <a:gd name="connsiteX6" fmla="*/ 862012 w 1059656"/>
                <a:gd name="connsiteY6" fmla="*/ 330994 h 338138"/>
                <a:gd name="connsiteX7" fmla="*/ 1059656 w 1059656"/>
                <a:gd name="connsiteY7" fmla="*/ 330994 h 338138"/>
                <a:gd name="connsiteX0" fmla="*/ 0 w 1059656"/>
                <a:gd name="connsiteY0" fmla="*/ 30956 h 335756"/>
                <a:gd name="connsiteX1" fmla="*/ 107156 w 1059656"/>
                <a:gd name="connsiteY1" fmla="*/ 326232 h 335756"/>
                <a:gd name="connsiteX2" fmla="*/ 230981 w 1059656"/>
                <a:gd name="connsiteY2" fmla="*/ 4763 h 335756"/>
                <a:gd name="connsiteX3" fmla="*/ 350043 w 1059656"/>
                <a:gd name="connsiteY3" fmla="*/ 335756 h 335756"/>
                <a:gd name="connsiteX4" fmla="*/ 473868 w 1059656"/>
                <a:gd name="connsiteY4" fmla="*/ 0 h 335756"/>
                <a:gd name="connsiteX5" fmla="*/ 859631 w 1059656"/>
                <a:gd name="connsiteY5" fmla="*/ 2381 h 335756"/>
                <a:gd name="connsiteX6" fmla="*/ 862012 w 1059656"/>
                <a:gd name="connsiteY6" fmla="*/ 330994 h 335756"/>
                <a:gd name="connsiteX7" fmla="*/ 1059656 w 1059656"/>
                <a:gd name="connsiteY7" fmla="*/ 330994 h 335756"/>
                <a:gd name="connsiteX0" fmla="*/ 0 w 1054893"/>
                <a:gd name="connsiteY0" fmla="*/ 47625 h 335756"/>
                <a:gd name="connsiteX1" fmla="*/ 102393 w 1054893"/>
                <a:gd name="connsiteY1" fmla="*/ 326232 h 335756"/>
                <a:gd name="connsiteX2" fmla="*/ 226218 w 1054893"/>
                <a:gd name="connsiteY2" fmla="*/ 4763 h 335756"/>
                <a:gd name="connsiteX3" fmla="*/ 345280 w 1054893"/>
                <a:gd name="connsiteY3" fmla="*/ 335756 h 335756"/>
                <a:gd name="connsiteX4" fmla="*/ 469105 w 1054893"/>
                <a:gd name="connsiteY4" fmla="*/ 0 h 335756"/>
                <a:gd name="connsiteX5" fmla="*/ 854868 w 1054893"/>
                <a:gd name="connsiteY5" fmla="*/ 2381 h 335756"/>
                <a:gd name="connsiteX6" fmla="*/ 857249 w 1054893"/>
                <a:gd name="connsiteY6" fmla="*/ 330994 h 335756"/>
                <a:gd name="connsiteX7" fmla="*/ 1054893 w 1054893"/>
                <a:gd name="connsiteY7" fmla="*/ 330994 h 335756"/>
                <a:gd name="connsiteX0" fmla="*/ 0 w 1054893"/>
                <a:gd name="connsiteY0" fmla="*/ 47625 h 335756"/>
                <a:gd name="connsiteX1" fmla="*/ 102393 w 1054893"/>
                <a:gd name="connsiteY1" fmla="*/ 326232 h 335756"/>
                <a:gd name="connsiteX2" fmla="*/ 226218 w 1054893"/>
                <a:gd name="connsiteY2" fmla="*/ 4763 h 335756"/>
                <a:gd name="connsiteX3" fmla="*/ 345280 w 1054893"/>
                <a:gd name="connsiteY3" fmla="*/ 335756 h 335756"/>
                <a:gd name="connsiteX4" fmla="*/ 469105 w 1054893"/>
                <a:gd name="connsiteY4" fmla="*/ 0 h 335756"/>
                <a:gd name="connsiteX5" fmla="*/ 857249 w 1054893"/>
                <a:gd name="connsiteY5" fmla="*/ 0 h 335756"/>
                <a:gd name="connsiteX6" fmla="*/ 857249 w 1054893"/>
                <a:gd name="connsiteY6" fmla="*/ 330994 h 335756"/>
                <a:gd name="connsiteX7" fmla="*/ 1054893 w 1054893"/>
                <a:gd name="connsiteY7" fmla="*/ 330994 h 335756"/>
                <a:gd name="connsiteX0" fmla="*/ 0 w 1054893"/>
                <a:gd name="connsiteY0" fmla="*/ 47625 h 335756"/>
                <a:gd name="connsiteX1" fmla="*/ 102393 w 1054893"/>
                <a:gd name="connsiteY1" fmla="*/ 326232 h 335756"/>
                <a:gd name="connsiteX2" fmla="*/ 226218 w 1054893"/>
                <a:gd name="connsiteY2" fmla="*/ 4763 h 335756"/>
                <a:gd name="connsiteX3" fmla="*/ 345280 w 1054893"/>
                <a:gd name="connsiteY3" fmla="*/ 335756 h 335756"/>
                <a:gd name="connsiteX4" fmla="*/ 469105 w 1054893"/>
                <a:gd name="connsiteY4" fmla="*/ 0 h 335756"/>
                <a:gd name="connsiteX5" fmla="*/ 857249 w 1054893"/>
                <a:gd name="connsiteY5" fmla="*/ 0 h 335756"/>
                <a:gd name="connsiteX6" fmla="*/ 857249 w 1054893"/>
                <a:gd name="connsiteY6" fmla="*/ 326231 h 335756"/>
                <a:gd name="connsiteX7" fmla="*/ 1054893 w 1054893"/>
                <a:gd name="connsiteY7" fmla="*/ 330994 h 335756"/>
                <a:gd name="connsiteX0" fmla="*/ 0 w 1054893"/>
                <a:gd name="connsiteY0" fmla="*/ 47625 h 335756"/>
                <a:gd name="connsiteX1" fmla="*/ 102393 w 1054893"/>
                <a:gd name="connsiteY1" fmla="*/ 326232 h 335756"/>
                <a:gd name="connsiteX2" fmla="*/ 226218 w 1054893"/>
                <a:gd name="connsiteY2" fmla="*/ 4763 h 335756"/>
                <a:gd name="connsiteX3" fmla="*/ 345280 w 1054893"/>
                <a:gd name="connsiteY3" fmla="*/ 335756 h 335756"/>
                <a:gd name="connsiteX4" fmla="*/ 469105 w 1054893"/>
                <a:gd name="connsiteY4" fmla="*/ 0 h 335756"/>
                <a:gd name="connsiteX5" fmla="*/ 857249 w 1054893"/>
                <a:gd name="connsiteY5" fmla="*/ 0 h 335756"/>
                <a:gd name="connsiteX6" fmla="*/ 857249 w 1054893"/>
                <a:gd name="connsiteY6" fmla="*/ 326231 h 335756"/>
                <a:gd name="connsiteX7" fmla="*/ 1054893 w 1054893"/>
                <a:gd name="connsiteY7" fmla="*/ 328613 h 335756"/>
                <a:gd name="connsiteX0" fmla="*/ 0 w 1057274"/>
                <a:gd name="connsiteY0" fmla="*/ 47625 h 335756"/>
                <a:gd name="connsiteX1" fmla="*/ 102393 w 1057274"/>
                <a:gd name="connsiteY1" fmla="*/ 326232 h 335756"/>
                <a:gd name="connsiteX2" fmla="*/ 226218 w 1057274"/>
                <a:gd name="connsiteY2" fmla="*/ 4763 h 335756"/>
                <a:gd name="connsiteX3" fmla="*/ 345280 w 1057274"/>
                <a:gd name="connsiteY3" fmla="*/ 335756 h 335756"/>
                <a:gd name="connsiteX4" fmla="*/ 469105 w 1057274"/>
                <a:gd name="connsiteY4" fmla="*/ 0 h 335756"/>
                <a:gd name="connsiteX5" fmla="*/ 857249 w 1057274"/>
                <a:gd name="connsiteY5" fmla="*/ 0 h 335756"/>
                <a:gd name="connsiteX6" fmla="*/ 857249 w 1057274"/>
                <a:gd name="connsiteY6" fmla="*/ 326231 h 335756"/>
                <a:gd name="connsiteX7" fmla="*/ 1057274 w 1057274"/>
                <a:gd name="connsiteY7" fmla="*/ 326232 h 335756"/>
                <a:gd name="connsiteX0" fmla="*/ 0 w 1050130"/>
                <a:gd name="connsiteY0" fmla="*/ 47625 h 335756"/>
                <a:gd name="connsiteX1" fmla="*/ 102393 w 1050130"/>
                <a:gd name="connsiteY1" fmla="*/ 326232 h 335756"/>
                <a:gd name="connsiteX2" fmla="*/ 226218 w 1050130"/>
                <a:gd name="connsiteY2" fmla="*/ 4763 h 335756"/>
                <a:gd name="connsiteX3" fmla="*/ 345280 w 1050130"/>
                <a:gd name="connsiteY3" fmla="*/ 335756 h 335756"/>
                <a:gd name="connsiteX4" fmla="*/ 469105 w 1050130"/>
                <a:gd name="connsiteY4" fmla="*/ 0 h 335756"/>
                <a:gd name="connsiteX5" fmla="*/ 857249 w 1050130"/>
                <a:gd name="connsiteY5" fmla="*/ 0 h 335756"/>
                <a:gd name="connsiteX6" fmla="*/ 857249 w 1050130"/>
                <a:gd name="connsiteY6" fmla="*/ 326231 h 335756"/>
                <a:gd name="connsiteX7" fmla="*/ 1050130 w 1050130"/>
                <a:gd name="connsiteY7" fmla="*/ 328614 h 335756"/>
                <a:gd name="connsiteX0" fmla="*/ 0 w 1050130"/>
                <a:gd name="connsiteY0" fmla="*/ 47625 h 335756"/>
                <a:gd name="connsiteX1" fmla="*/ 102393 w 1050130"/>
                <a:gd name="connsiteY1" fmla="*/ 326232 h 335756"/>
                <a:gd name="connsiteX2" fmla="*/ 226218 w 1050130"/>
                <a:gd name="connsiteY2" fmla="*/ 4763 h 335756"/>
                <a:gd name="connsiteX3" fmla="*/ 345280 w 1050130"/>
                <a:gd name="connsiteY3" fmla="*/ 335756 h 335756"/>
                <a:gd name="connsiteX4" fmla="*/ 469105 w 1050130"/>
                <a:gd name="connsiteY4" fmla="*/ 0 h 335756"/>
                <a:gd name="connsiteX5" fmla="*/ 857249 w 1050130"/>
                <a:gd name="connsiteY5" fmla="*/ 0 h 335756"/>
                <a:gd name="connsiteX6" fmla="*/ 857249 w 1050130"/>
                <a:gd name="connsiteY6" fmla="*/ 326231 h 335756"/>
                <a:gd name="connsiteX7" fmla="*/ 1050130 w 1050130"/>
                <a:gd name="connsiteY7" fmla="*/ 328614 h 335756"/>
                <a:gd name="connsiteX0" fmla="*/ 0 w 1040605"/>
                <a:gd name="connsiteY0" fmla="*/ 47625 h 335756"/>
                <a:gd name="connsiteX1" fmla="*/ 102393 w 1040605"/>
                <a:gd name="connsiteY1" fmla="*/ 326232 h 335756"/>
                <a:gd name="connsiteX2" fmla="*/ 226218 w 1040605"/>
                <a:gd name="connsiteY2" fmla="*/ 4763 h 335756"/>
                <a:gd name="connsiteX3" fmla="*/ 345280 w 1040605"/>
                <a:gd name="connsiteY3" fmla="*/ 335756 h 335756"/>
                <a:gd name="connsiteX4" fmla="*/ 469105 w 1040605"/>
                <a:gd name="connsiteY4" fmla="*/ 0 h 335756"/>
                <a:gd name="connsiteX5" fmla="*/ 857249 w 1040605"/>
                <a:gd name="connsiteY5" fmla="*/ 0 h 335756"/>
                <a:gd name="connsiteX6" fmla="*/ 857249 w 1040605"/>
                <a:gd name="connsiteY6" fmla="*/ 326231 h 335756"/>
                <a:gd name="connsiteX7" fmla="*/ 1040605 w 1040605"/>
                <a:gd name="connsiteY7" fmla="*/ 323852 h 335756"/>
                <a:gd name="connsiteX0" fmla="*/ 0 w 1038223"/>
                <a:gd name="connsiteY0" fmla="*/ 47625 h 335756"/>
                <a:gd name="connsiteX1" fmla="*/ 102393 w 1038223"/>
                <a:gd name="connsiteY1" fmla="*/ 326232 h 335756"/>
                <a:gd name="connsiteX2" fmla="*/ 226218 w 1038223"/>
                <a:gd name="connsiteY2" fmla="*/ 4763 h 335756"/>
                <a:gd name="connsiteX3" fmla="*/ 345280 w 1038223"/>
                <a:gd name="connsiteY3" fmla="*/ 335756 h 335756"/>
                <a:gd name="connsiteX4" fmla="*/ 469105 w 1038223"/>
                <a:gd name="connsiteY4" fmla="*/ 0 h 335756"/>
                <a:gd name="connsiteX5" fmla="*/ 857249 w 1038223"/>
                <a:gd name="connsiteY5" fmla="*/ 0 h 335756"/>
                <a:gd name="connsiteX6" fmla="*/ 857249 w 1038223"/>
                <a:gd name="connsiteY6" fmla="*/ 326231 h 335756"/>
                <a:gd name="connsiteX7" fmla="*/ 1038223 w 1038223"/>
                <a:gd name="connsiteY7" fmla="*/ 326233 h 335756"/>
                <a:gd name="connsiteX0" fmla="*/ 0 w 1052511"/>
                <a:gd name="connsiteY0" fmla="*/ 47625 h 335756"/>
                <a:gd name="connsiteX1" fmla="*/ 102393 w 1052511"/>
                <a:gd name="connsiteY1" fmla="*/ 326232 h 335756"/>
                <a:gd name="connsiteX2" fmla="*/ 226218 w 1052511"/>
                <a:gd name="connsiteY2" fmla="*/ 4763 h 335756"/>
                <a:gd name="connsiteX3" fmla="*/ 345280 w 1052511"/>
                <a:gd name="connsiteY3" fmla="*/ 335756 h 335756"/>
                <a:gd name="connsiteX4" fmla="*/ 469105 w 1052511"/>
                <a:gd name="connsiteY4" fmla="*/ 0 h 335756"/>
                <a:gd name="connsiteX5" fmla="*/ 857249 w 1052511"/>
                <a:gd name="connsiteY5" fmla="*/ 0 h 335756"/>
                <a:gd name="connsiteX6" fmla="*/ 857249 w 1052511"/>
                <a:gd name="connsiteY6" fmla="*/ 326231 h 335756"/>
                <a:gd name="connsiteX7" fmla="*/ 1052511 w 1052511"/>
                <a:gd name="connsiteY7" fmla="*/ 328615 h 335756"/>
                <a:gd name="connsiteX0" fmla="*/ 0 w 1059655"/>
                <a:gd name="connsiteY0" fmla="*/ 47625 h 335756"/>
                <a:gd name="connsiteX1" fmla="*/ 102393 w 1059655"/>
                <a:gd name="connsiteY1" fmla="*/ 326232 h 335756"/>
                <a:gd name="connsiteX2" fmla="*/ 226218 w 1059655"/>
                <a:gd name="connsiteY2" fmla="*/ 4763 h 335756"/>
                <a:gd name="connsiteX3" fmla="*/ 345280 w 1059655"/>
                <a:gd name="connsiteY3" fmla="*/ 335756 h 335756"/>
                <a:gd name="connsiteX4" fmla="*/ 469105 w 1059655"/>
                <a:gd name="connsiteY4" fmla="*/ 0 h 335756"/>
                <a:gd name="connsiteX5" fmla="*/ 857249 w 1059655"/>
                <a:gd name="connsiteY5" fmla="*/ 0 h 335756"/>
                <a:gd name="connsiteX6" fmla="*/ 857249 w 1059655"/>
                <a:gd name="connsiteY6" fmla="*/ 326231 h 335756"/>
                <a:gd name="connsiteX7" fmla="*/ 1059655 w 1059655"/>
                <a:gd name="connsiteY7" fmla="*/ 326234 h 33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9655" h="335756">
                  <a:moveTo>
                    <a:pt x="0" y="47625"/>
                  </a:moveTo>
                  <a:lnTo>
                    <a:pt x="102393" y="326232"/>
                  </a:lnTo>
                  <a:lnTo>
                    <a:pt x="226218" y="4763"/>
                  </a:lnTo>
                  <a:lnTo>
                    <a:pt x="345280" y="335756"/>
                  </a:lnTo>
                  <a:lnTo>
                    <a:pt x="469105" y="0"/>
                  </a:lnTo>
                  <a:lnTo>
                    <a:pt x="857249" y="0"/>
                  </a:lnTo>
                  <a:cubicBezTo>
                    <a:pt x="858043" y="109538"/>
                    <a:pt x="856455" y="216693"/>
                    <a:pt x="857249" y="326231"/>
                  </a:cubicBezTo>
                  <a:lnTo>
                    <a:pt x="1059655" y="326234"/>
                  </a:lnTo>
                </a:path>
              </a:pathLst>
            </a:custGeom>
            <a:noFill/>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Oval 9"/>
            <p:cNvSpPr/>
            <p:nvPr/>
          </p:nvSpPr>
          <p:spPr>
            <a:xfrm>
              <a:off x="1435884" y="391326"/>
              <a:ext cx="69251" cy="66240"/>
            </a:xfrm>
            <a:prstGeom prst="ellips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87"/>
            <p:cNvSpPr/>
            <p:nvPr/>
          </p:nvSpPr>
          <p:spPr>
            <a:xfrm>
              <a:off x="168840" y="76200"/>
              <a:ext cx="317165" cy="350044"/>
            </a:xfrm>
            <a:custGeom>
              <a:avLst/>
              <a:gdLst>
                <a:gd name="connsiteX0" fmla="*/ 428625 w 428625"/>
                <a:gd name="connsiteY0" fmla="*/ 321469 h 321469"/>
                <a:gd name="connsiteX1" fmla="*/ 111919 w 428625"/>
                <a:gd name="connsiteY1" fmla="*/ 321469 h 321469"/>
                <a:gd name="connsiteX2" fmla="*/ 111919 w 428625"/>
                <a:gd name="connsiteY2" fmla="*/ 30956 h 321469"/>
                <a:gd name="connsiteX3" fmla="*/ 0 w 428625"/>
                <a:gd name="connsiteY3" fmla="*/ 0 h 321469"/>
                <a:gd name="connsiteX0" fmla="*/ 428625 w 428625"/>
                <a:gd name="connsiteY0" fmla="*/ 321469 h 321469"/>
                <a:gd name="connsiteX1" fmla="*/ 111919 w 428625"/>
                <a:gd name="connsiteY1" fmla="*/ 321469 h 321469"/>
                <a:gd name="connsiteX2" fmla="*/ 111919 w 428625"/>
                <a:gd name="connsiteY2" fmla="*/ 30956 h 321469"/>
                <a:gd name="connsiteX3" fmla="*/ 0 w 428625"/>
                <a:gd name="connsiteY3" fmla="*/ 0 h 321469"/>
                <a:gd name="connsiteX0" fmla="*/ 316706 w 316706"/>
                <a:gd name="connsiteY0" fmla="*/ 290513 h 290513"/>
                <a:gd name="connsiteX1" fmla="*/ 0 w 316706"/>
                <a:gd name="connsiteY1" fmla="*/ 290513 h 290513"/>
                <a:gd name="connsiteX2" fmla="*/ 0 w 316706"/>
                <a:gd name="connsiteY2" fmla="*/ 0 h 290513"/>
                <a:gd name="connsiteX0" fmla="*/ 321468 w 321468"/>
                <a:gd name="connsiteY0" fmla="*/ 335757 h 335757"/>
                <a:gd name="connsiteX1" fmla="*/ 4762 w 321468"/>
                <a:gd name="connsiteY1" fmla="*/ 335757 h 335757"/>
                <a:gd name="connsiteX2" fmla="*/ 0 w 321468"/>
                <a:gd name="connsiteY2" fmla="*/ 0 h 335757"/>
                <a:gd name="connsiteX0" fmla="*/ 317165 w 317165"/>
                <a:gd name="connsiteY0" fmla="*/ 323850 h 323850"/>
                <a:gd name="connsiteX1" fmla="*/ 459 w 317165"/>
                <a:gd name="connsiteY1" fmla="*/ 323850 h 323850"/>
                <a:gd name="connsiteX2" fmla="*/ 459 w 317165"/>
                <a:gd name="connsiteY2" fmla="*/ 0 h 323850"/>
                <a:gd name="connsiteX0" fmla="*/ 321468 w 321468"/>
                <a:gd name="connsiteY0" fmla="*/ 328613 h 328613"/>
                <a:gd name="connsiteX1" fmla="*/ 4762 w 321468"/>
                <a:gd name="connsiteY1" fmla="*/ 328613 h 328613"/>
                <a:gd name="connsiteX2" fmla="*/ 0 w 321468"/>
                <a:gd name="connsiteY2" fmla="*/ 0 h 328613"/>
                <a:gd name="connsiteX0" fmla="*/ 316995 w 316995"/>
                <a:gd name="connsiteY0" fmla="*/ 335757 h 335757"/>
                <a:gd name="connsiteX1" fmla="*/ 289 w 316995"/>
                <a:gd name="connsiteY1" fmla="*/ 335757 h 335757"/>
                <a:gd name="connsiteX2" fmla="*/ 2670 w 316995"/>
                <a:gd name="connsiteY2" fmla="*/ 0 h 335757"/>
                <a:gd name="connsiteX0" fmla="*/ 316995 w 316995"/>
                <a:gd name="connsiteY0" fmla="*/ 340519 h 340519"/>
                <a:gd name="connsiteX1" fmla="*/ 289 w 316995"/>
                <a:gd name="connsiteY1" fmla="*/ 340519 h 340519"/>
                <a:gd name="connsiteX2" fmla="*/ 2670 w 316995"/>
                <a:gd name="connsiteY2" fmla="*/ 0 h 340519"/>
                <a:gd name="connsiteX0" fmla="*/ 319087 w 319087"/>
                <a:gd name="connsiteY0" fmla="*/ 340519 h 340519"/>
                <a:gd name="connsiteX1" fmla="*/ 2381 w 319087"/>
                <a:gd name="connsiteY1" fmla="*/ 340519 h 340519"/>
                <a:gd name="connsiteX2" fmla="*/ 0 w 319087"/>
                <a:gd name="connsiteY2" fmla="*/ 0 h 340519"/>
                <a:gd name="connsiteX0" fmla="*/ 317165 w 317165"/>
                <a:gd name="connsiteY0" fmla="*/ 350044 h 350044"/>
                <a:gd name="connsiteX1" fmla="*/ 459 w 317165"/>
                <a:gd name="connsiteY1" fmla="*/ 350044 h 350044"/>
                <a:gd name="connsiteX2" fmla="*/ 459 w 317165"/>
                <a:gd name="connsiteY2" fmla="*/ 0 h 350044"/>
              </a:gdLst>
              <a:ahLst/>
              <a:cxnLst>
                <a:cxn ang="0">
                  <a:pos x="connsiteX0" y="connsiteY0"/>
                </a:cxn>
                <a:cxn ang="0">
                  <a:pos x="connsiteX1" y="connsiteY1"/>
                </a:cxn>
                <a:cxn ang="0">
                  <a:pos x="connsiteX2" y="connsiteY2"/>
                </a:cxn>
              </a:cxnLst>
              <a:rect l="l" t="t" r="r" b="b"/>
              <a:pathLst>
                <a:path w="317165" h="350044">
                  <a:moveTo>
                    <a:pt x="317165" y="350044"/>
                  </a:moveTo>
                  <a:lnTo>
                    <a:pt x="459" y="350044"/>
                  </a:lnTo>
                  <a:cubicBezTo>
                    <a:pt x="-1128" y="238125"/>
                    <a:pt x="2046" y="111919"/>
                    <a:pt x="459" y="0"/>
                  </a:cubicBezTo>
                </a:path>
              </a:pathLst>
            </a:custGeom>
            <a:noFill/>
            <a:ln w="44450">
              <a:solidFill>
                <a:schemeClr val="bg1">
                  <a:lumMod val="75000"/>
                </a:schemeClr>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val 11"/>
            <p:cNvSpPr/>
            <p:nvPr/>
          </p:nvSpPr>
          <p:spPr>
            <a:xfrm>
              <a:off x="344226" y="93050"/>
              <a:ext cx="69251" cy="66240"/>
            </a:xfrm>
            <a:prstGeom prst="ellips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968638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latech.edu/"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11.wdp"/><Relationship Id="rId3" Type="http://schemas.microsoft.com/office/2007/relationships/hdphoto" Target="../media/hdphoto6.wdp"/><Relationship Id="rId7" Type="http://schemas.microsoft.com/office/2007/relationships/hdphoto" Target="../media/hdphoto8.wdp"/><Relationship Id="rId12"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20.png"/><Relationship Id="rId4" Type="http://schemas.openxmlformats.org/officeDocument/2006/relationships/image" Target="../media/image17.png"/><Relationship Id="rId9"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0"/>
            <a:ext cx="6085627" cy="6807666"/>
            <a:chOff x="3739895" y="511924"/>
            <a:chExt cx="5040171" cy="5638171"/>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26059"/>
            <a:stretch/>
          </p:blipFill>
          <p:spPr>
            <a:xfrm>
              <a:off x="3739895" y="524669"/>
              <a:ext cx="3760911" cy="5625426"/>
            </a:xfrm>
            <a:prstGeom prst="rect">
              <a:avLst/>
            </a:prstGeom>
          </p:spPr>
        </p:pic>
        <p:sp>
          <p:nvSpPr>
            <p:cNvPr id="6" name="Oval 5"/>
            <p:cNvSpPr/>
            <p:nvPr/>
          </p:nvSpPr>
          <p:spPr>
            <a:xfrm>
              <a:off x="6384471" y="3721659"/>
              <a:ext cx="1265112" cy="1279835"/>
            </a:xfrm>
            <a:prstGeom prst="ellipse">
              <a:avLst/>
            </a:prstGeom>
            <a:solidFill>
              <a:srgbClr val="231F20"/>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6738922" y="4095653"/>
              <a:ext cx="563475" cy="531845"/>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444820" y="623896"/>
              <a:ext cx="899078" cy="5299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73749"/>
            <a:stretch/>
          </p:blipFill>
          <p:spPr>
            <a:xfrm>
              <a:off x="7444820" y="511924"/>
              <a:ext cx="1335246" cy="5625426"/>
            </a:xfrm>
            <a:prstGeom prst="rect">
              <a:avLst/>
            </a:prstGeom>
          </p:spPr>
        </p:pic>
        <p:sp>
          <p:nvSpPr>
            <p:cNvPr id="10" name="Hexagon 9"/>
            <p:cNvSpPr/>
            <p:nvPr/>
          </p:nvSpPr>
          <p:spPr>
            <a:xfrm>
              <a:off x="6812188" y="4169529"/>
              <a:ext cx="411480" cy="382555"/>
            </a:xfrm>
            <a:prstGeom prst="hex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6209318" y="516321"/>
            <a:ext cx="5610232" cy="1381329"/>
          </a:xfrm>
        </p:spPr>
        <p:txBody>
          <a:bodyPr>
            <a:noAutofit/>
          </a:bodyPr>
          <a:lstStyle/>
          <a:p>
            <a:r>
              <a:rPr lang="en-US" sz="5400" dirty="0"/>
              <a:t>Thermistor Calibration</a:t>
            </a:r>
          </a:p>
        </p:txBody>
      </p:sp>
      <p:sp>
        <p:nvSpPr>
          <p:cNvPr id="3" name="Slide Number Placeholder 2"/>
          <p:cNvSpPr>
            <a:spLocks noGrp="1"/>
          </p:cNvSpPr>
          <p:nvPr>
            <p:ph type="sldNum" sz="quarter" idx="12"/>
          </p:nvPr>
        </p:nvSpPr>
        <p:spPr>
          <a:xfrm>
            <a:off x="9317182" y="6351729"/>
            <a:ext cx="2743200" cy="365125"/>
          </a:xfrm>
        </p:spPr>
        <p:txBody>
          <a:bodyPr/>
          <a:lstStyle/>
          <a:p>
            <a:fld id="{AF9F945A-7155-4828-81E1-722329993529}" type="slidenum">
              <a:rPr lang="en-US" smtClean="0"/>
              <a:t>1</a:t>
            </a:fld>
            <a:endParaRPr lang="en-US"/>
          </a:p>
        </p:txBody>
      </p:sp>
      <p:pic>
        <p:nvPicPr>
          <p:cNvPr id="15" name="Picture 14"/>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365" t="2696" r="19803" b="4114"/>
          <a:stretch/>
        </p:blipFill>
        <p:spPr>
          <a:xfrm>
            <a:off x="7095913" y="2027405"/>
            <a:ext cx="3837041" cy="4194569"/>
          </a:xfrm>
          <a:prstGeom prst="rect">
            <a:avLst/>
          </a:prstGeom>
        </p:spPr>
      </p:pic>
    </p:spTree>
    <p:extLst>
      <p:ext uri="{BB962C8B-B14F-4D97-AF65-F5344CB8AC3E}">
        <p14:creationId xmlns:p14="http://schemas.microsoft.com/office/powerpoint/2010/main" val="3695297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422" y="79119"/>
            <a:ext cx="11662213" cy="677340"/>
          </a:xfrm>
        </p:spPr>
        <p:txBody>
          <a:bodyPr>
            <a:normAutofit/>
          </a:bodyPr>
          <a:lstStyle/>
          <a:p>
            <a:r>
              <a:rPr lang="en-US" sz="3600" dirty="0"/>
              <a:t>Step 2: Fill cup about 2/3 full with cool, warm, or hot water</a:t>
            </a:r>
          </a:p>
        </p:txBody>
      </p:sp>
      <p:sp>
        <p:nvSpPr>
          <p:cNvPr id="3" name="Content Placeholder 2"/>
          <p:cNvSpPr>
            <a:spLocks noGrp="1"/>
          </p:cNvSpPr>
          <p:nvPr>
            <p:ph idx="1"/>
          </p:nvPr>
        </p:nvSpPr>
        <p:spPr>
          <a:xfrm>
            <a:off x="306189" y="760443"/>
            <a:ext cx="11048996" cy="426519"/>
          </a:xfrm>
        </p:spPr>
        <p:txBody>
          <a:bodyPr>
            <a:noAutofit/>
          </a:bodyPr>
          <a:lstStyle/>
          <a:p>
            <a:pPr>
              <a:spcBef>
                <a:spcPts val="0"/>
              </a:spcBef>
              <a:spcAft>
                <a:spcPts val="300"/>
              </a:spcAft>
            </a:pPr>
            <a:r>
              <a:rPr lang="en-US" sz="2000" dirty="0"/>
              <a:t>Use sinks in the room to fill a cup with either cool water, warm water and hot water. </a:t>
            </a:r>
          </a:p>
        </p:txBody>
      </p:sp>
      <p:sp>
        <p:nvSpPr>
          <p:cNvPr id="4" name="Slide Number Placeholder 3"/>
          <p:cNvSpPr>
            <a:spLocks noGrp="1"/>
          </p:cNvSpPr>
          <p:nvPr>
            <p:ph type="sldNum" sz="quarter" idx="12"/>
          </p:nvPr>
        </p:nvSpPr>
        <p:spPr/>
        <p:txBody>
          <a:bodyPr/>
          <a:lstStyle/>
          <a:p>
            <a:fld id="{9CEB20FD-57B4-4116-B954-02381E95969F}" type="slidenum">
              <a:rPr lang="en-US" smtClean="0"/>
              <a:pPr/>
              <a:t>10</a:t>
            </a:fld>
            <a:endParaRPr lang="en-US" dirty="0"/>
          </a:p>
        </p:txBody>
      </p:sp>
      <p:sp>
        <p:nvSpPr>
          <p:cNvPr id="5" name="Rectangle 4"/>
          <p:cNvSpPr/>
          <p:nvPr/>
        </p:nvSpPr>
        <p:spPr>
          <a:xfrm>
            <a:off x="183422" y="1400791"/>
            <a:ext cx="11105804" cy="646331"/>
          </a:xfrm>
          <a:prstGeom prst="rect">
            <a:avLst/>
          </a:prstGeom>
        </p:spPr>
        <p:txBody>
          <a:bodyPr vert="horz" lIns="91440" tIns="45720" rIns="91440" bIns="45720" rtlCol="0" anchor="ctr">
            <a:noAutofit/>
          </a:bodyPr>
          <a:lstStyle/>
          <a:p>
            <a:pPr>
              <a:lnSpc>
                <a:spcPct val="90000"/>
              </a:lnSpc>
              <a:spcBef>
                <a:spcPct val="0"/>
              </a:spcBef>
            </a:pPr>
            <a:r>
              <a:rPr lang="en-US" sz="3600" dirty="0">
                <a:latin typeface="+mj-lt"/>
                <a:ea typeface="+mj-ea"/>
                <a:cs typeface="+mj-cs"/>
              </a:rPr>
              <a:t>Step 3: Collect </a:t>
            </a:r>
            <a:r>
              <a:rPr lang="en-US" sz="3600" dirty="0">
                <a:latin typeface="+mj-lt"/>
              </a:rPr>
              <a:t>°C and </a:t>
            </a:r>
            <a:r>
              <a:rPr lang="en-US" sz="3600" dirty="0">
                <a:latin typeface="+mj-lt"/>
                <a:ea typeface="+mj-ea"/>
                <a:cs typeface="+mj-cs"/>
              </a:rPr>
              <a:t>analog values for each cup of water</a:t>
            </a:r>
            <a:endParaRPr lang="en-US" sz="2800" dirty="0">
              <a:latin typeface="+mj-lt"/>
              <a:ea typeface="+mj-ea"/>
              <a:cs typeface="+mj-cs"/>
            </a:endParaRPr>
          </a:p>
        </p:txBody>
      </p:sp>
      <p:sp>
        <p:nvSpPr>
          <p:cNvPr id="14" name="Content Placeholder 2"/>
          <p:cNvSpPr txBox="1">
            <a:spLocks/>
          </p:cNvSpPr>
          <p:nvPr/>
        </p:nvSpPr>
        <p:spPr>
          <a:xfrm>
            <a:off x="306189" y="1992890"/>
            <a:ext cx="11048996" cy="1620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300"/>
              </a:spcAft>
            </a:pPr>
            <a:r>
              <a:rPr lang="en-US" sz="2000" dirty="0"/>
              <a:t>Insert thermometer and thermistor into water while running the sketch that prints </a:t>
            </a:r>
            <a:r>
              <a:rPr lang="en-US" sz="2000" dirty="0" err="1"/>
              <a:t>analogRead</a:t>
            </a:r>
            <a:r>
              <a:rPr lang="en-US" sz="2000" dirty="0"/>
              <a:t> values.</a:t>
            </a:r>
          </a:p>
          <a:p>
            <a:pPr>
              <a:spcBef>
                <a:spcPts val="0"/>
              </a:spcBef>
              <a:spcAft>
                <a:spcPts val="300"/>
              </a:spcAft>
            </a:pPr>
            <a:r>
              <a:rPr lang="en-US" sz="2000" dirty="0"/>
              <a:t>Wait until values from thermistor circuit reach a steady value.</a:t>
            </a:r>
          </a:p>
          <a:p>
            <a:pPr>
              <a:spcBef>
                <a:spcPts val="0"/>
              </a:spcBef>
              <a:spcAft>
                <a:spcPts val="300"/>
              </a:spcAft>
            </a:pPr>
            <a:r>
              <a:rPr lang="en-US" sz="2000" dirty="0"/>
              <a:t>Record the temperature from the thermometer and the analog value on the Serial Monitor.</a:t>
            </a:r>
          </a:p>
          <a:p>
            <a:pPr>
              <a:spcBef>
                <a:spcPts val="0"/>
              </a:spcBef>
              <a:spcAft>
                <a:spcPts val="300"/>
              </a:spcAft>
            </a:pPr>
            <a:r>
              <a:rPr lang="en-US" sz="2000" dirty="0">
                <a:latin typeface="Calibri" panose="020F0502020204030204" pitchFamily="34" charset="0"/>
              </a:rPr>
              <a:t>Repeat for each cup of water (three data points, °C value and analog value for each cup).</a:t>
            </a:r>
          </a:p>
          <a:p>
            <a:pPr>
              <a:spcBef>
                <a:spcPts val="0"/>
              </a:spcBef>
              <a:spcAft>
                <a:spcPts val="300"/>
              </a:spcAft>
            </a:pPr>
            <a:r>
              <a:rPr lang="en-US" sz="2000" dirty="0">
                <a:latin typeface="Calibri" panose="020F0502020204030204" pitchFamily="34" charset="0"/>
              </a:rPr>
              <a:t>Return cups and thermometers when everyone is finished collecting data.</a:t>
            </a:r>
            <a:endParaRPr lang="en-US" sz="1800" dirty="0">
              <a:latin typeface="Calibri" panose="020F0502020204030204" pitchFamily="34" charset="0"/>
            </a:endParaRPr>
          </a:p>
          <a:p>
            <a:pPr marL="457200" lvl="1" indent="0">
              <a:buFont typeface="Arial" panose="020B0604020202020204" pitchFamily="34" charset="0"/>
              <a:buNone/>
            </a:pPr>
            <a:endParaRPr lang="en-US" sz="1800" dirty="0"/>
          </a:p>
        </p:txBody>
      </p:sp>
      <p:pic>
        <p:nvPicPr>
          <p:cNvPr id="6" name="Picture 5"/>
          <p:cNvPicPr>
            <a:picLocks noChangeAspect="1"/>
          </p:cNvPicPr>
          <p:nvPr/>
        </p:nvPicPr>
        <p:blipFill rotWithShape="1">
          <a:blip r:embed="rId2"/>
          <a:srcRect l="10736"/>
          <a:stretch/>
        </p:blipFill>
        <p:spPr>
          <a:xfrm>
            <a:off x="2207805" y="3608884"/>
            <a:ext cx="1916243" cy="1787102"/>
          </a:xfrm>
          <a:prstGeom prst="rect">
            <a:avLst/>
          </a:prstGeom>
        </p:spPr>
      </p:pic>
      <p:pic>
        <p:nvPicPr>
          <p:cNvPr id="7" name="Picture 6"/>
          <p:cNvPicPr>
            <a:picLocks noChangeAspect="1"/>
          </p:cNvPicPr>
          <p:nvPr/>
        </p:nvPicPr>
        <p:blipFill rotWithShape="1">
          <a:blip r:embed="rId3"/>
          <a:srcRect l="3045" r="11528"/>
          <a:stretch/>
        </p:blipFill>
        <p:spPr>
          <a:xfrm>
            <a:off x="4733258" y="3611566"/>
            <a:ext cx="2014105" cy="1787102"/>
          </a:xfrm>
          <a:prstGeom prst="rect">
            <a:avLst/>
          </a:prstGeom>
        </p:spPr>
      </p:pic>
      <p:pic>
        <p:nvPicPr>
          <p:cNvPr id="8" name="Picture 7"/>
          <p:cNvPicPr>
            <a:picLocks noChangeAspect="1"/>
          </p:cNvPicPr>
          <p:nvPr/>
        </p:nvPicPr>
        <p:blipFill>
          <a:blip r:embed="rId4"/>
          <a:stretch>
            <a:fillRect/>
          </a:stretch>
        </p:blipFill>
        <p:spPr>
          <a:xfrm rot="16200000">
            <a:off x="7382986" y="3582471"/>
            <a:ext cx="1789837" cy="1842662"/>
          </a:xfrm>
          <a:prstGeom prst="rect">
            <a:avLst/>
          </a:prstGeom>
        </p:spPr>
      </p:pic>
      <p:sp>
        <p:nvSpPr>
          <p:cNvPr id="10" name="Title 1">
            <a:extLst>
              <a:ext uri="{FF2B5EF4-FFF2-40B4-BE49-F238E27FC236}">
                <a16:creationId xmlns:a16="http://schemas.microsoft.com/office/drawing/2014/main" id="{2E9AE621-92EE-4C8D-B786-956C7FBFECFB}"/>
              </a:ext>
            </a:extLst>
          </p:cNvPr>
          <p:cNvSpPr txBox="1">
            <a:spLocks/>
          </p:cNvSpPr>
          <p:nvPr/>
        </p:nvSpPr>
        <p:spPr>
          <a:xfrm>
            <a:off x="306189" y="5587177"/>
            <a:ext cx="11662213" cy="677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Step 4: Repeat Steps 2 &amp; 3 for all water temperatures.</a:t>
            </a:r>
          </a:p>
        </p:txBody>
      </p:sp>
      <p:sp>
        <p:nvSpPr>
          <p:cNvPr id="9" name="Rectangle 8">
            <a:extLst>
              <a:ext uri="{FF2B5EF4-FFF2-40B4-BE49-F238E27FC236}">
                <a16:creationId xmlns:a16="http://schemas.microsoft.com/office/drawing/2014/main" id="{6148CCD6-2FDD-46B8-82F1-AF791BE258EA}"/>
              </a:ext>
            </a:extLst>
          </p:cNvPr>
          <p:cNvSpPr/>
          <p:nvPr/>
        </p:nvSpPr>
        <p:spPr>
          <a:xfrm>
            <a:off x="3581174" y="5101151"/>
            <a:ext cx="577081" cy="369332"/>
          </a:xfrm>
          <a:prstGeom prst="rect">
            <a:avLst/>
          </a:prstGeom>
        </p:spPr>
        <p:txBody>
          <a:bodyPr wrap="none">
            <a:spAutoFit/>
          </a:bodyPr>
          <a:lstStyle/>
          <a:p>
            <a:r>
              <a:rPr lang="en-US" dirty="0">
                <a:latin typeface="Calibri" panose="020F0502020204030204" pitchFamily="34" charset="0"/>
              </a:rPr>
              <a:t>cold</a:t>
            </a:r>
            <a:endParaRPr lang="en-US" dirty="0"/>
          </a:p>
        </p:txBody>
      </p:sp>
      <p:sp>
        <p:nvSpPr>
          <p:cNvPr id="13" name="Rectangle 12">
            <a:extLst>
              <a:ext uri="{FF2B5EF4-FFF2-40B4-BE49-F238E27FC236}">
                <a16:creationId xmlns:a16="http://schemas.microsoft.com/office/drawing/2014/main" id="{EE75DF7E-48B6-474C-AAD2-BC3F1355A268}"/>
              </a:ext>
            </a:extLst>
          </p:cNvPr>
          <p:cNvSpPr/>
          <p:nvPr/>
        </p:nvSpPr>
        <p:spPr>
          <a:xfrm>
            <a:off x="6025664" y="5101151"/>
            <a:ext cx="722314" cy="369332"/>
          </a:xfrm>
          <a:prstGeom prst="rect">
            <a:avLst/>
          </a:prstGeom>
        </p:spPr>
        <p:txBody>
          <a:bodyPr wrap="none">
            <a:spAutoFit/>
          </a:bodyPr>
          <a:lstStyle/>
          <a:p>
            <a:r>
              <a:rPr lang="en-US" dirty="0">
                <a:latin typeface="Calibri" panose="020F0502020204030204" pitchFamily="34" charset="0"/>
              </a:rPr>
              <a:t>warm</a:t>
            </a:r>
            <a:endParaRPr lang="en-US" dirty="0"/>
          </a:p>
        </p:txBody>
      </p:sp>
      <p:sp>
        <p:nvSpPr>
          <p:cNvPr id="15" name="Rectangle 14">
            <a:extLst>
              <a:ext uri="{FF2B5EF4-FFF2-40B4-BE49-F238E27FC236}">
                <a16:creationId xmlns:a16="http://schemas.microsoft.com/office/drawing/2014/main" id="{05750596-F626-4238-B463-BCCB27D40824}"/>
              </a:ext>
            </a:extLst>
          </p:cNvPr>
          <p:cNvSpPr/>
          <p:nvPr/>
        </p:nvSpPr>
        <p:spPr>
          <a:xfrm>
            <a:off x="8693969" y="5101151"/>
            <a:ext cx="505267" cy="369332"/>
          </a:xfrm>
          <a:prstGeom prst="rect">
            <a:avLst/>
          </a:prstGeom>
        </p:spPr>
        <p:txBody>
          <a:bodyPr wrap="none">
            <a:spAutoFit/>
          </a:bodyPr>
          <a:lstStyle/>
          <a:p>
            <a:r>
              <a:rPr lang="en-US" dirty="0">
                <a:latin typeface="Calibri" panose="020F0502020204030204" pitchFamily="34" charset="0"/>
              </a:rPr>
              <a:t>hot</a:t>
            </a:r>
          </a:p>
        </p:txBody>
      </p:sp>
    </p:spTree>
    <p:extLst>
      <p:ext uri="{BB962C8B-B14F-4D97-AF65-F5344CB8AC3E}">
        <p14:creationId xmlns:p14="http://schemas.microsoft.com/office/powerpoint/2010/main" val="126740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84" y="153932"/>
            <a:ext cx="11804916" cy="1379728"/>
          </a:xfrm>
        </p:spPr>
        <p:txBody>
          <a:bodyPr>
            <a:normAutofit fontScale="90000"/>
          </a:bodyPr>
          <a:lstStyle/>
          <a:p>
            <a:r>
              <a:rPr lang="en-US" dirty="0"/>
              <a:t>Step 5: Record data points in Excel and Plot data points</a:t>
            </a:r>
            <a:br>
              <a:rPr lang="en-US" dirty="0"/>
            </a:br>
            <a:r>
              <a:rPr lang="en-US" dirty="0"/>
              <a:t>Step 6: Add trendline and equation on chart</a:t>
            </a:r>
          </a:p>
        </p:txBody>
      </p:sp>
      <p:sp>
        <p:nvSpPr>
          <p:cNvPr id="4" name="Slide Number Placeholder 3"/>
          <p:cNvSpPr>
            <a:spLocks noGrp="1"/>
          </p:cNvSpPr>
          <p:nvPr>
            <p:ph type="sldNum" sz="quarter" idx="12"/>
          </p:nvPr>
        </p:nvSpPr>
        <p:spPr/>
        <p:txBody>
          <a:bodyPr/>
          <a:lstStyle/>
          <a:p>
            <a:fld id="{9CEB20FD-57B4-4116-B954-02381E95969F}" type="slidenum">
              <a:rPr lang="en-US" smtClean="0"/>
              <a:pPr/>
              <a:t>11</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80618803"/>
              </p:ext>
            </p:extLst>
          </p:nvPr>
        </p:nvGraphicFramePr>
        <p:xfrm>
          <a:off x="1421786" y="2544422"/>
          <a:ext cx="2666192" cy="1679852"/>
        </p:xfrm>
        <a:graphic>
          <a:graphicData uri="http://schemas.openxmlformats.org/drawingml/2006/table">
            <a:tbl>
              <a:tblPr/>
              <a:tblGrid>
                <a:gridCol w="1369407">
                  <a:extLst>
                    <a:ext uri="{9D8B030D-6E8A-4147-A177-3AD203B41FA5}">
                      <a16:colId xmlns:a16="http://schemas.microsoft.com/office/drawing/2014/main" val="3814026988"/>
                    </a:ext>
                  </a:extLst>
                </a:gridCol>
                <a:gridCol w="1296785">
                  <a:extLst>
                    <a:ext uri="{9D8B030D-6E8A-4147-A177-3AD203B41FA5}">
                      <a16:colId xmlns:a16="http://schemas.microsoft.com/office/drawing/2014/main" val="3370472537"/>
                    </a:ext>
                  </a:extLst>
                </a:gridCol>
              </a:tblGrid>
              <a:tr h="352219">
                <a:tc>
                  <a:txBody>
                    <a:bodyPr/>
                    <a:lstStyle/>
                    <a:p>
                      <a:pPr algn="ctr" fontAlgn="ctr"/>
                      <a:r>
                        <a:rPr lang="en-US" sz="1600" b="1" i="0" u="none" strike="noStrike">
                          <a:solidFill>
                            <a:srgbClr val="FFFFFF"/>
                          </a:solidFill>
                          <a:effectLst/>
                          <a:latin typeface="Calibri" panose="020F0502020204030204" pitchFamily="34" charset="0"/>
                        </a:rPr>
                        <a:t>Temperature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69B3E7"/>
                    </a:solidFill>
                  </a:tcPr>
                </a:tc>
                <a:tc>
                  <a:txBody>
                    <a:bodyPr/>
                    <a:lstStyle/>
                    <a:p>
                      <a:pPr algn="ctr" fontAlgn="ctr"/>
                      <a:r>
                        <a:rPr lang="en-US" sz="1600" b="1" i="0" u="none" strike="noStrike">
                          <a:solidFill>
                            <a:srgbClr val="FFFFFF"/>
                          </a:solidFill>
                          <a:effectLst/>
                          <a:latin typeface="Calibri" panose="020F0502020204030204" pitchFamily="34" charset="0"/>
                        </a:rPr>
                        <a:t>Analog Value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69B3E7"/>
                    </a:solidFill>
                  </a:tcPr>
                </a:tc>
                <a:extLst>
                  <a:ext uri="{0D108BD9-81ED-4DB2-BD59-A6C34878D82A}">
                    <a16:rowId xmlns:a16="http://schemas.microsoft.com/office/drawing/2014/main" val="2985627623"/>
                  </a:ext>
                </a:extLst>
              </a:tr>
              <a:tr h="244353">
                <a:tc>
                  <a:txBody>
                    <a:bodyPr/>
                    <a:lstStyle/>
                    <a:p>
                      <a:pPr algn="ctr" fontAlgn="ctr"/>
                      <a:r>
                        <a:rPr lang="en-US" sz="1600" b="1" i="0" u="none" strike="noStrike" dirty="0">
                          <a:solidFill>
                            <a:srgbClr val="FFFFFF"/>
                          </a:solidFill>
                          <a:effectLst/>
                          <a:latin typeface="Calibri" panose="020F0502020204030204" pitchFamily="34" charset="0"/>
                        </a:rPr>
                        <a:t>ᵒC</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69B3E7"/>
                    </a:solidFill>
                  </a:tcPr>
                </a:tc>
                <a:tc>
                  <a:txBody>
                    <a:bodyPr/>
                    <a:lstStyle/>
                    <a:p>
                      <a:pPr algn="ctr" fontAlgn="ctr"/>
                      <a:r>
                        <a:rPr lang="en-US" sz="1600" b="1" i="0" u="none" strike="noStrike">
                          <a:solidFill>
                            <a:srgbClr val="FFFFFF"/>
                          </a:solidFill>
                          <a:effectLst/>
                          <a:latin typeface="Calibri" panose="020F0502020204030204" pitchFamily="34" charset="0"/>
                        </a:rPr>
                        <a:t>0 to 1023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69B3E7"/>
                    </a:solidFill>
                  </a:tcPr>
                </a:tc>
                <a:extLst>
                  <a:ext uri="{0D108BD9-81ED-4DB2-BD59-A6C34878D82A}">
                    <a16:rowId xmlns:a16="http://schemas.microsoft.com/office/drawing/2014/main" val="469492215"/>
                  </a:ext>
                </a:extLst>
              </a:tr>
              <a:tr h="352219">
                <a:tc>
                  <a:txBody>
                    <a:bodyPr/>
                    <a:lstStyle/>
                    <a:p>
                      <a:pPr algn="ctr" fontAlgn="ctr"/>
                      <a:r>
                        <a:rPr lang="en-US" sz="1600" b="0" i="0" u="none" strike="noStrike">
                          <a:solidFill>
                            <a:srgbClr val="000000"/>
                          </a:solidFill>
                          <a:effectLst/>
                          <a:latin typeface="Calibri" panose="020F0502020204030204" pitchFamily="34" charset="0"/>
                        </a:rPr>
                        <a:t>12.2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384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414515"/>
                  </a:ext>
                </a:extLst>
              </a:tr>
              <a:tr h="352219">
                <a:tc>
                  <a:txBody>
                    <a:bodyPr/>
                    <a:lstStyle/>
                    <a:p>
                      <a:pPr algn="ctr" fontAlgn="ctr"/>
                      <a:r>
                        <a:rPr lang="en-US" sz="1600" b="0" i="0" u="none" strike="noStrike">
                          <a:solidFill>
                            <a:srgbClr val="000000"/>
                          </a:solidFill>
                          <a:effectLst/>
                          <a:latin typeface="Calibri" panose="020F0502020204030204" pitchFamily="34" charset="0"/>
                        </a:rPr>
                        <a:t>22.1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484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2376293"/>
                  </a:ext>
                </a:extLst>
              </a:tr>
              <a:tr h="369830">
                <a:tc>
                  <a:txBody>
                    <a:bodyPr/>
                    <a:lstStyle/>
                    <a:p>
                      <a:pPr algn="ctr" fontAlgn="ctr"/>
                      <a:r>
                        <a:rPr lang="en-US" sz="1600" b="0" i="0" u="none" strike="noStrike">
                          <a:solidFill>
                            <a:srgbClr val="000000"/>
                          </a:solidFill>
                          <a:effectLst/>
                          <a:latin typeface="Calibri" panose="020F0502020204030204" pitchFamily="34" charset="0"/>
                        </a:rPr>
                        <a:t>57.4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782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9527806"/>
                  </a:ext>
                </a:extLst>
              </a:tr>
            </a:tbl>
          </a:graphicData>
        </a:graphic>
      </p:graphicFrame>
      <p:graphicFrame>
        <p:nvGraphicFramePr>
          <p:cNvPr id="11" name="Chart 10"/>
          <p:cNvGraphicFramePr>
            <a:graphicFrameLocks/>
          </p:cNvGraphicFramePr>
          <p:nvPr>
            <p:extLst>
              <p:ext uri="{D42A27DB-BD31-4B8C-83A1-F6EECF244321}">
                <p14:modId xmlns:p14="http://schemas.microsoft.com/office/powerpoint/2010/main" val="2381899740"/>
              </p:ext>
            </p:extLst>
          </p:nvPr>
        </p:nvGraphicFramePr>
        <p:xfrm>
          <a:off x="5677131" y="1742692"/>
          <a:ext cx="5468823" cy="3283312"/>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8" name="TextBox 7"/>
              <p:cNvSpPr txBox="1"/>
              <p:nvPr/>
            </p:nvSpPr>
            <p:spPr>
              <a:xfrm>
                <a:off x="3051574" y="5550622"/>
                <a:ext cx="5356146" cy="738664"/>
              </a:xfrm>
              <a:prstGeom prst="rect">
                <a:avLst/>
              </a:prstGeom>
              <a:noFill/>
              <a:ln w="28575">
                <a:solidFill>
                  <a:srgbClr val="003087"/>
                </a:solidFill>
              </a:ln>
            </p:spPr>
            <p:txBody>
              <a:bodyPr wrap="none" lIns="228600" tIns="228600" rIns="228600" bIns="22860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𝐴𝑛𝑎𝑙𝑜𝑔𝑉𝑎𝑙𝑢𝑒</m:t>
                      </m:r>
                      <m:r>
                        <a:rPr lang="en-US" b="0" i="1" smtClean="0">
                          <a:latin typeface="Cambria Math" panose="02040503050406030204" pitchFamily="18" charset="0"/>
                        </a:rPr>
                        <m:t>=8.7091∙</m:t>
                      </m:r>
                      <m:r>
                        <a:rPr lang="en-US" b="0" i="1" smtClean="0">
                          <a:latin typeface="Cambria Math" panose="02040503050406030204" pitchFamily="18" charset="0"/>
                          <a:ea typeface="Cambria Math" panose="02040503050406030204" pitchFamily="18" charset="0"/>
                        </a:rPr>
                        <m:t>𝑇𝑒𝑚𝑝𝑒𝑟𝑎𝑡𝑢𝑟𝑒</m:t>
                      </m:r>
                      <m:r>
                        <a:rPr lang="en-US" b="0" i="1" smtClean="0">
                          <a:latin typeface="Cambria Math" panose="02040503050406030204" pitchFamily="18" charset="0"/>
                          <a:ea typeface="Cambria Math" panose="02040503050406030204" pitchFamily="18" charset="0"/>
                        </a:rPr>
                        <m:t>+283.79</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051574" y="5550622"/>
                <a:ext cx="5356146" cy="738664"/>
              </a:xfrm>
              <a:prstGeom prst="rect">
                <a:avLst/>
              </a:prstGeom>
              <a:blipFill>
                <a:blip r:embed="rId3"/>
                <a:stretch>
                  <a:fillRect/>
                </a:stretch>
              </a:blipFill>
              <a:ln w="28575">
                <a:solidFill>
                  <a:srgbClr val="003087"/>
                </a:solidFill>
              </a:ln>
            </p:spPr>
            <p:txBody>
              <a:bodyPr/>
              <a:lstStyle/>
              <a:p>
                <a:r>
                  <a:rPr lang="en-US">
                    <a:noFill/>
                  </a:rPr>
                  <a:t> </a:t>
                </a:r>
              </a:p>
            </p:txBody>
          </p:sp>
        </mc:Fallback>
      </mc:AlternateContent>
      <p:sp>
        <p:nvSpPr>
          <p:cNvPr id="9" name="Rectangle 8"/>
          <p:cNvSpPr/>
          <p:nvPr/>
        </p:nvSpPr>
        <p:spPr>
          <a:xfrm>
            <a:off x="2932543" y="5155453"/>
            <a:ext cx="2153603" cy="369332"/>
          </a:xfrm>
          <a:prstGeom prst="rect">
            <a:avLst/>
          </a:prstGeom>
        </p:spPr>
        <p:txBody>
          <a:bodyPr wrap="none">
            <a:spAutoFit/>
          </a:bodyPr>
          <a:lstStyle/>
          <a:p>
            <a:r>
              <a:rPr lang="en-US" dirty="0"/>
              <a:t>Calibration Equation:</a:t>
            </a:r>
          </a:p>
        </p:txBody>
      </p:sp>
      <p:sp>
        <p:nvSpPr>
          <p:cNvPr id="14" name="TextBox 13"/>
          <p:cNvSpPr txBox="1"/>
          <p:nvPr/>
        </p:nvSpPr>
        <p:spPr>
          <a:xfrm>
            <a:off x="9629228" y="2737116"/>
            <a:ext cx="1800774" cy="523220"/>
          </a:xfrm>
          <a:prstGeom prst="rect">
            <a:avLst/>
          </a:prstGeom>
          <a:noFill/>
        </p:spPr>
        <p:txBody>
          <a:bodyPr wrap="square" rtlCol="0">
            <a:spAutoFit/>
          </a:bodyPr>
          <a:lstStyle/>
          <a:p>
            <a:pPr algn="ctr"/>
            <a:r>
              <a:rPr lang="en-US" sz="1400" dirty="0">
                <a:solidFill>
                  <a:srgbClr val="CB333B"/>
                </a:solidFill>
              </a:rPr>
              <a:t>use five digits for these fitting constants</a:t>
            </a:r>
          </a:p>
        </p:txBody>
      </p:sp>
      <p:cxnSp>
        <p:nvCxnSpPr>
          <p:cNvPr id="12" name="Straight Arrow Connector 11"/>
          <p:cNvCxnSpPr>
            <a:stCxn id="14" idx="2"/>
          </p:cNvCxnSpPr>
          <p:nvPr/>
        </p:nvCxnSpPr>
        <p:spPr>
          <a:xfrm flipH="1">
            <a:off x="10058400" y="3260336"/>
            <a:ext cx="471215" cy="420047"/>
          </a:xfrm>
          <a:prstGeom prst="straightConnector1">
            <a:avLst/>
          </a:prstGeom>
          <a:ln>
            <a:solidFill>
              <a:srgbClr val="CB333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4" idx="2"/>
          </p:cNvCxnSpPr>
          <p:nvPr/>
        </p:nvCxnSpPr>
        <p:spPr>
          <a:xfrm flipH="1">
            <a:off x="9465013" y="3260336"/>
            <a:ext cx="1064602" cy="420047"/>
          </a:xfrm>
          <a:prstGeom prst="straightConnector1">
            <a:avLst/>
          </a:prstGeom>
          <a:ln>
            <a:solidFill>
              <a:srgbClr val="CB333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90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84" y="153932"/>
            <a:ext cx="10515600" cy="705609"/>
          </a:xfrm>
        </p:spPr>
        <p:txBody>
          <a:bodyPr/>
          <a:lstStyle/>
          <a:p>
            <a:r>
              <a:rPr lang="en-US" dirty="0"/>
              <a:t>Using the Calibration Equation</a:t>
            </a:r>
          </a:p>
        </p:txBody>
      </p:sp>
      <p:sp>
        <p:nvSpPr>
          <p:cNvPr id="4" name="Slide Number Placeholder 3"/>
          <p:cNvSpPr>
            <a:spLocks noGrp="1"/>
          </p:cNvSpPr>
          <p:nvPr>
            <p:ph type="sldNum" sz="quarter" idx="12"/>
          </p:nvPr>
        </p:nvSpPr>
        <p:spPr>
          <a:xfrm>
            <a:off x="11585642" y="6356350"/>
            <a:ext cx="377757" cy="365125"/>
          </a:xfrm>
        </p:spPr>
        <p:txBody>
          <a:bodyPr/>
          <a:lstStyle/>
          <a:p>
            <a:fld id="{9CEB20FD-57B4-4116-B954-02381E95969F}" type="slidenum">
              <a:rPr lang="en-US" smtClean="0"/>
              <a:pPr/>
              <a:t>12</a:t>
            </a:fld>
            <a:endParaRPr lang="en-US" dirty="0"/>
          </a:p>
        </p:txBody>
      </p:sp>
      <p:sp>
        <p:nvSpPr>
          <p:cNvPr id="23" name="Content Placeholder 2"/>
          <p:cNvSpPr>
            <a:spLocks noGrp="1"/>
          </p:cNvSpPr>
          <p:nvPr>
            <p:ph idx="1"/>
          </p:nvPr>
        </p:nvSpPr>
        <p:spPr>
          <a:xfrm>
            <a:off x="314502" y="967537"/>
            <a:ext cx="11048996" cy="1867982"/>
          </a:xfrm>
        </p:spPr>
        <p:txBody>
          <a:bodyPr>
            <a:noAutofit/>
          </a:bodyPr>
          <a:lstStyle/>
          <a:p>
            <a:r>
              <a:rPr lang="en-US" sz="2400" dirty="0"/>
              <a:t>When temperature is known, input temperature and get corresponding analog value</a:t>
            </a:r>
          </a:p>
          <a:p>
            <a:endParaRPr lang="en-US" sz="2400" dirty="0">
              <a:latin typeface="Calibri" panose="020F0502020204030204" pitchFamily="34" charset="0"/>
            </a:endParaRPr>
          </a:p>
          <a:p>
            <a:endParaRPr lang="en-US" sz="2400" dirty="0">
              <a:latin typeface="Calibri" panose="020F0502020204030204" pitchFamily="34" charset="0"/>
            </a:endParaRPr>
          </a:p>
          <a:p>
            <a:r>
              <a:rPr lang="en-US" sz="2400" dirty="0">
                <a:latin typeface="Calibri" panose="020F0502020204030204" pitchFamily="34" charset="0"/>
              </a:rPr>
              <a:t>What if temperature is not known?</a:t>
            </a:r>
          </a:p>
        </p:txBody>
      </p:sp>
      <mc:AlternateContent xmlns:mc="http://schemas.openxmlformats.org/markup-compatibility/2006" xmlns:a14="http://schemas.microsoft.com/office/drawing/2010/main">
        <mc:Choice Requires="a14">
          <p:sp>
            <p:nvSpPr>
              <p:cNvPr id="24" name="TextBox 23"/>
              <p:cNvSpPr txBox="1"/>
              <p:nvPr/>
            </p:nvSpPr>
            <p:spPr>
              <a:xfrm>
                <a:off x="3183395" y="1477469"/>
                <a:ext cx="5356146" cy="738664"/>
              </a:xfrm>
              <a:prstGeom prst="rect">
                <a:avLst/>
              </a:prstGeom>
              <a:noFill/>
              <a:ln w="28575">
                <a:solidFill>
                  <a:srgbClr val="003087"/>
                </a:solidFill>
              </a:ln>
            </p:spPr>
            <p:txBody>
              <a:bodyPr wrap="none" lIns="228600" tIns="228600" rIns="228600" bIns="22860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𝐴𝑛𝑎𝑙𝑜𝑔𝑉𝑎𝑙𝑢𝑒</m:t>
                      </m:r>
                      <m:r>
                        <a:rPr lang="en-US" b="0" i="1" smtClean="0">
                          <a:latin typeface="Cambria Math" panose="02040503050406030204" pitchFamily="18" charset="0"/>
                        </a:rPr>
                        <m:t>=8.7091∙</m:t>
                      </m:r>
                      <m:r>
                        <a:rPr lang="en-US" b="0" i="1" smtClean="0">
                          <a:latin typeface="Cambria Math" panose="02040503050406030204" pitchFamily="18" charset="0"/>
                          <a:ea typeface="Cambria Math" panose="02040503050406030204" pitchFamily="18" charset="0"/>
                        </a:rPr>
                        <m:t>𝑇𝑒𝑚𝑝𝑒𝑟𝑎𝑡𝑢𝑟𝑒</m:t>
                      </m:r>
                      <m:r>
                        <a:rPr lang="en-US" b="0" i="1" smtClean="0">
                          <a:latin typeface="Cambria Math" panose="02040503050406030204" pitchFamily="18" charset="0"/>
                          <a:ea typeface="Cambria Math" panose="02040503050406030204" pitchFamily="18" charset="0"/>
                        </a:rPr>
                        <m:t>+283.79</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3183395" y="1477469"/>
                <a:ext cx="5356146" cy="738664"/>
              </a:xfrm>
              <a:prstGeom prst="rect">
                <a:avLst/>
              </a:prstGeom>
              <a:blipFill>
                <a:blip r:embed="rId2"/>
                <a:stretch>
                  <a:fillRect/>
                </a:stretch>
              </a:blipFill>
              <a:ln w="28575">
                <a:solidFill>
                  <a:srgbClr val="003087"/>
                </a:solidFill>
              </a:ln>
            </p:spPr>
            <p:txBody>
              <a:bodyPr/>
              <a:lstStyle/>
              <a:p>
                <a:r>
                  <a:rPr lang="en-US">
                    <a:noFill/>
                  </a:rPr>
                  <a:t> </a:t>
                </a:r>
              </a:p>
            </p:txBody>
          </p:sp>
        </mc:Fallback>
      </mc:AlternateContent>
      <p:sp>
        <p:nvSpPr>
          <p:cNvPr id="25" name="Content Placeholder 2"/>
          <p:cNvSpPr txBox="1">
            <a:spLocks/>
          </p:cNvSpPr>
          <p:nvPr/>
        </p:nvSpPr>
        <p:spPr>
          <a:xfrm>
            <a:off x="5063353" y="2308660"/>
            <a:ext cx="2115662" cy="4002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3087"/>
                </a:solidFill>
              </a:rPr>
              <a:t>Invert Equation</a:t>
            </a:r>
            <a:endParaRPr lang="en-US" sz="2000" u="sng" dirty="0">
              <a:solidFill>
                <a:srgbClr val="003087"/>
              </a:solidFill>
            </a:endParaRPr>
          </a:p>
        </p:txBody>
      </p:sp>
      <p:sp>
        <p:nvSpPr>
          <p:cNvPr id="3" name="Rectangle 2"/>
          <p:cNvSpPr/>
          <p:nvPr/>
        </p:nvSpPr>
        <p:spPr>
          <a:xfrm>
            <a:off x="507450" y="2758220"/>
            <a:ext cx="4795095" cy="461665"/>
          </a:xfrm>
          <a:prstGeom prst="rect">
            <a:avLst/>
          </a:prstGeom>
        </p:spPr>
        <p:txBody>
          <a:bodyPr wrap="none">
            <a:spAutoFit/>
          </a:bodyPr>
          <a:lstStyle/>
          <a:p>
            <a:r>
              <a:rPr lang="en-US" sz="2400" b="1" dirty="0">
                <a:latin typeface="Calibri" panose="020F0502020204030204" pitchFamily="34" charset="0"/>
              </a:rPr>
              <a:t>Algebraically: </a:t>
            </a:r>
            <a:r>
              <a:rPr lang="en-US" sz="2400" dirty="0">
                <a:latin typeface="Calibri" panose="020F0502020204030204" pitchFamily="34" charset="0"/>
              </a:rPr>
              <a:t>Solve for Temperature</a:t>
            </a:r>
            <a:endParaRPr lang="en-US" sz="2400" dirty="0"/>
          </a:p>
        </p:txBody>
      </p:sp>
      <mc:AlternateContent xmlns:mc="http://schemas.openxmlformats.org/markup-compatibility/2006" xmlns:a14="http://schemas.microsoft.com/office/drawing/2010/main">
        <mc:Choice Requires="a14">
          <p:sp>
            <p:nvSpPr>
              <p:cNvPr id="26" name="TextBox 25"/>
              <p:cNvSpPr txBox="1"/>
              <p:nvPr/>
            </p:nvSpPr>
            <p:spPr>
              <a:xfrm>
                <a:off x="590244" y="3235547"/>
                <a:ext cx="3803477" cy="215444"/>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𝐴𝑛𝑎𝑙𝑜𝑔𝑉𝑎𝑙𝑢𝑒</m:t>
                      </m:r>
                      <m:r>
                        <a:rPr lang="en-US" sz="1400" b="0" i="1" smtClean="0">
                          <a:latin typeface="Cambria Math" panose="02040503050406030204" pitchFamily="18" charset="0"/>
                        </a:rPr>
                        <m:t>=8.7091∙</m:t>
                      </m:r>
                      <m:r>
                        <a:rPr lang="en-US" sz="1400" b="0" i="1" smtClean="0">
                          <a:latin typeface="Cambria Math" panose="02040503050406030204" pitchFamily="18" charset="0"/>
                          <a:ea typeface="Cambria Math" panose="02040503050406030204" pitchFamily="18" charset="0"/>
                        </a:rPr>
                        <m:t>𝑇𝑒𝑚𝑝𝑒𝑟𝑎𝑡𝑢𝑟𝑒</m:t>
                      </m:r>
                      <m:r>
                        <a:rPr lang="en-US" sz="1400" b="0" i="1" smtClean="0">
                          <a:latin typeface="Cambria Math" panose="02040503050406030204" pitchFamily="18" charset="0"/>
                          <a:ea typeface="Cambria Math" panose="02040503050406030204" pitchFamily="18" charset="0"/>
                        </a:rPr>
                        <m:t>+283.79</m:t>
                      </m:r>
                    </m:oMath>
                  </m:oMathPara>
                </a14:m>
                <a:endParaRPr lang="en-US" sz="1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590244" y="3235547"/>
                <a:ext cx="3803477" cy="215444"/>
              </a:xfrm>
              <a:prstGeom prst="rect">
                <a:avLst/>
              </a:prstGeom>
              <a:blipFill>
                <a:blip r:embed="rId3"/>
                <a:stretch>
                  <a:fillRect l="-1282" r="-481" b="-31429"/>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90243" y="3673085"/>
                <a:ext cx="5299912" cy="215444"/>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𝐴𝑛𝑎𝑙𝑜𝑔𝑉𝑎𝑙𝑢𝑒</m:t>
                      </m:r>
                      <m:r>
                        <a:rPr lang="en-US" sz="1400" b="0" i="1" smtClean="0">
                          <a:latin typeface="Cambria Math" panose="02040503050406030204" pitchFamily="18" charset="0"/>
                        </a:rPr>
                        <m:t>−283.79=8.7091∙</m:t>
                      </m:r>
                      <m:r>
                        <a:rPr lang="en-US" sz="1400" b="0" i="1" smtClean="0">
                          <a:latin typeface="Cambria Math" panose="02040503050406030204" pitchFamily="18" charset="0"/>
                          <a:ea typeface="Cambria Math" panose="02040503050406030204" pitchFamily="18" charset="0"/>
                        </a:rPr>
                        <m:t>𝑇𝑒𝑚𝑝𝑒𝑟𝑎𝑡𝑢𝑟𝑒</m:t>
                      </m:r>
                      <m:r>
                        <a:rPr lang="en-US" sz="1400" b="0" i="1" smtClean="0">
                          <a:latin typeface="Cambria Math" panose="02040503050406030204" pitchFamily="18" charset="0"/>
                          <a:ea typeface="Cambria Math" panose="02040503050406030204" pitchFamily="18" charset="0"/>
                        </a:rPr>
                        <m:t>+283.79−283.79</m:t>
                      </m:r>
                    </m:oMath>
                  </m:oMathPara>
                </a14:m>
                <a:endParaRPr 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0243" y="3673085"/>
                <a:ext cx="5299912" cy="215444"/>
              </a:xfrm>
              <a:prstGeom prst="rect">
                <a:avLst/>
              </a:prstGeom>
              <a:blipFill>
                <a:blip r:embed="rId4"/>
                <a:stretch>
                  <a:fillRect l="-806" r="-345" b="-31429"/>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90243" y="4104246"/>
                <a:ext cx="3803477" cy="409023"/>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𝐴𝑛𝑎𝑙𝑜𝑔𝑉𝑎𝑙𝑢𝑒</m:t>
                          </m:r>
                          <m:r>
                            <a:rPr lang="en-US" sz="1400" i="1">
                              <a:latin typeface="Cambria Math" panose="02040503050406030204" pitchFamily="18" charset="0"/>
                            </a:rPr>
                            <m:t>−283.79</m:t>
                          </m:r>
                        </m:num>
                        <m:den>
                          <m:r>
                            <a:rPr lang="en-US" sz="1400" b="0" i="1" smtClean="0">
                              <a:latin typeface="Cambria Math" panose="02040503050406030204" pitchFamily="18" charset="0"/>
                            </a:rPr>
                            <m:t>8.7091</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i="1">
                              <a:latin typeface="Cambria Math" panose="02040503050406030204" pitchFamily="18" charset="0"/>
                            </a:rPr>
                            <m:t>8.7091</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𝑇𝑒𝑚𝑝𝑒𝑟𝑎𝑡𝑢𝑟𝑒</m:t>
                          </m:r>
                        </m:num>
                        <m:den>
                          <m:r>
                            <a:rPr lang="en-US" sz="1400" b="0" i="1" smtClean="0">
                              <a:latin typeface="Cambria Math" panose="02040503050406030204" pitchFamily="18" charset="0"/>
                            </a:rPr>
                            <m:t>8.7091</m:t>
                          </m:r>
                        </m:den>
                      </m:f>
                    </m:oMath>
                  </m:oMathPara>
                </a14:m>
                <a:endParaRPr lang="en-US"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90243" y="4104246"/>
                <a:ext cx="3803477" cy="409023"/>
              </a:xfrm>
              <a:prstGeom prst="rect">
                <a:avLst/>
              </a:prstGeom>
              <a:blipFill>
                <a:blip r:embed="rId5"/>
                <a:stretch>
                  <a:fillRect l="-1282" t="-2985" r="-801" b="-13433"/>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90243" y="4784321"/>
                <a:ext cx="3138615" cy="409023"/>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𝑇𝑒𝑚𝑝𝑒𝑟𝑎𝑡𝑢𝑟𝑒</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𝐴𝑛𝑎𝑙𝑜𝑔𝑉𝑎𝑙𝑢𝑒</m:t>
                          </m:r>
                        </m:num>
                        <m:den>
                          <m:r>
                            <a:rPr lang="en-US" sz="1400" b="0" i="1" smtClean="0">
                              <a:latin typeface="Cambria Math" panose="02040503050406030204" pitchFamily="18" charset="0"/>
                            </a:rPr>
                            <m:t>8.7091</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283.79</m:t>
                          </m:r>
                        </m:num>
                        <m:den>
                          <m:r>
                            <a:rPr lang="en-US" sz="1400" b="0" i="1" smtClean="0">
                              <a:latin typeface="Cambria Math" panose="02040503050406030204" pitchFamily="18" charset="0"/>
                            </a:rPr>
                            <m:t>8.7091</m:t>
                          </m:r>
                        </m:den>
                      </m:f>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90243" y="4784321"/>
                <a:ext cx="3138615" cy="409023"/>
              </a:xfrm>
              <a:prstGeom prst="rect">
                <a:avLst/>
              </a:prstGeom>
              <a:blipFill>
                <a:blip r:embed="rId6"/>
                <a:stretch>
                  <a:fillRect l="-1359" t="-2985" r="-777" b="-13433"/>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90445" y="5736964"/>
                <a:ext cx="5022722" cy="276999"/>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𝑇𝑒𝑚𝑝𝑒𝑟𝑎𝑡𝑢𝑟𝑒</m:t>
                      </m:r>
                      <m:r>
                        <a:rPr lang="en-US" b="0" i="1" smtClean="0">
                          <a:latin typeface="Cambria Math" panose="02040503050406030204" pitchFamily="18" charset="0"/>
                        </a:rPr>
                        <m:t>=0.1148∙</m:t>
                      </m:r>
                      <m:r>
                        <a:rPr lang="en-US" b="0" i="1" smtClean="0">
                          <a:latin typeface="Cambria Math" panose="02040503050406030204" pitchFamily="18" charset="0"/>
                        </a:rPr>
                        <m:t>𝐴𝑛𝑎𝑙𝑜𝑔𝑉𝑎𝑙𝑢𝑒</m:t>
                      </m:r>
                      <m:r>
                        <a:rPr lang="en-US" b="0" i="1" smtClean="0">
                          <a:latin typeface="Cambria Math" panose="02040503050406030204" pitchFamily="18" charset="0"/>
                        </a:rPr>
                        <m:t>−32.585</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490445" y="5736964"/>
                <a:ext cx="5022722" cy="276999"/>
              </a:xfrm>
              <a:prstGeom prst="rect">
                <a:avLst/>
              </a:prstGeom>
              <a:blipFill>
                <a:blip r:embed="rId7"/>
                <a:stretch>
                  <a:fillRect t="-2174" b="-32609"/>
                </a:stretch>
              </a:blipFill>
              <a:ln w="28575">
                <a:noFill/>
              </a:ln>
            </p:spPr>
            <p:txBody>
              <a:bodyPr/>
              <a:lstStyle/>
              <a:p>
                <a:r>
                  <a:rPr lang="en-US">
                    <a:noFill/>
                  </a:rPr>
                  <a:t> </a:t>
                </a:r>
              </a:p>
            </p:txBody>
          </p:sp>
        </mc:Fallback>
      </mc:AlternateContent>
      <p:sp>
        <p:nvSpPr>
          <p:cNvPr id="32" name="Rectangle 31"/>
          <p:cNvSpPr/>
          <p:nvPr/>
        </p:nvSpPr>
        <p:spPr>
          <a:xfrm>
            <a:off x="6601605" y="2699327"/>
            <a:ext cx="3990195" cy="461665"/>
          </a:xfrm>
          <a:prstGeom prst="rect">
            <a:avLst/>
          </a:prstGeom>
        </p:spPr>
        <p:txBody>
          <a:bodyPr wrap="none">
            <a:spAutoFit/>
          </a:bodyPr>
          <a:lstStyle/>
          <a:p>
            <a:r>
              <a:rPr lang="en-US" sz="2400" b="1" dirty="0">
                <a:latin typeface="Calibri" panose="020F0502020204030204" pitchFamily="34" charset="0"/>
              </a:rPr>
              <a:t>Graphically: </a:t>
            </a:r>
            <a:r>
              <a:rPr lang="en-US" sz="2400" dirty="0">
                <a:latin typeface="Calibri" panose="020F0502020204030204" pitchFamily="34" charset="0"/>
              </a:rPr>
              <a:t>Swap x and y axis</a:t>
            </a:r>
            <a:endParaRPr lang="en-US" sz="2400" dirty="0"/>
          </a:p>
        </p:txBody>
      </p:sp>
      <p:graphicFrame>
        <p:nvGraphicFramePr>
          <p:cNvPr id="33" name="Chart 32"/>
          <p:cNvGraphicFramePr>
            <a:graphicFrameLocks/>
          </p:cNvGraphicFramePr>
          <p:nvPr>
            <p:extLst>
              <p:ext uri="{D42A27DB-BD31-4B8C-83A1-F6EECF244321}">
                <p14:modId xmlns:p14="http://schemas.microsoft.com/office/powerpoint/2010/main" val="658413287"/>
              </p:ext>
            </p:extLst>
          </p:nvPr>
        </p:nvGraphicFramePr>
        <p:xfrm>
          <a:off x="6689156" y="3084533"/>
          <a:ext cx="4371194" cy="2638411"/>
        </p:xfrm>
        <a:graphic>
          <a:graphicData uri="http://schemas.openxmlformats.org/drawingml/2006/chart">
            <c:chart xmlns:c="http://schemas.openxmlformats.org/drawingml/2006/chart" xmlns:r="http://schemas.openxmlformats.org/officeDocument/2006/relationships" r:id="rId8"/>
          </a:graphicData>
        </a:graphic>
      </p:graphicFrame>
      <mc:AlternateContent xmlns:mc="http://schemas.openxmlformats.org/markup-compatibility/2006" xmlns:a14="http://schemas.microsoft.com/office/drawing/2010/main">
        <mc:Choice Requires="a14">
          <p:sp>
            <p:nvSpPr>
              <p:cNvPr id="34" name="TextBox 33"/>
              <p:cNvSpPr txBox="1"/>
              <p:nvPr/>
            </p:nvSpPr>
            <p:spPr>
              <a:xfrm>
                <a:off x="6601605" y="5736964"/>
                <a:ext cx="4894480" cy="276999"/>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𝑇𝑒𝑚𝑝𝑒𝑟𝑎𝑡𝑢𝑟𝑒</m:t>
                      </m:r>
                      <m:r>
                        <a:rPr lang="en-US" b="0" i="1" smtClean="0">
                          <a:latin typeface="Cambria Math" panose="02040503050406030204" pitchFamily="18" charset="0"/>
                        </a:rPr>
                        <m:t>=0.1147∙</m:t>
                      </m:r>
                      <m:r>
                        <a:rPr lang="en-US" b="0" i="1" smtClean="0">
                          <a:latin typeface="Cambria Math" panose="02040503050406030204" pitchFamily="18" charset="0"/>
                        </a:rPr>
                        <m:t>𝐴𝑛𝑎𝑙𝑜𝑔𝑉𝑎𝑙𝑢𝑒</m:t>
                      </m:r>
                      <m:r>
                        <a:rPr lang="en-US" b="0" i="1" smtClean="0">
                          <a:latin typeface="Cambria Math" panose="02040503050406030204" pitchFamily="18" charset="0"/>
                        </a:rPr>
                        <m:t>−32.512</m:t>
                      </m:r>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6601605" y="5736964"/>
                <a:ext cx="4894480" cy="276999"/>
              </a:xfrm>
              <a:prstGeom prst="rect">
                <a:avLst/>
              </a:prstGeom>
              <a:blipFill>
                <a:blip r:embed="rId9"/>
                <a:stretch>
                  <a:fillRect l="-1245" t="-2174" r="-872" b="-32609"/>
                </a:stretch>
              </a:blipFill>
              <a:ln w="28575">
                <a:noFill/>
              </a:ln>
            </p:spPr>
            <p:txBody>
              <a:bodyPr/>
              <a:lstStyle/>
              <a:p>
                <a:r>
                  <a:rPr lang="en-US">
                    <a:noFill/>
                  </a:rPr>
                  <a:t> </a:t>
                </a:r>
              </a:p>
            </p:txBody>
          </p:sp>
        </mc:Fallback>
      </mc:AlternateContent>
      <p:sp>
        <p:nvSpPr>
          <p:cNvPr id="8" name="Left Bracket 7"/>
          <p:cNvSpPr/>
          <p:nvPr/>
        </p:nvSpPr>
        <p:spPr>
          <a:xfrm rot="16200000">
            <a:off x="2587041" y="5643794"/>
            <a:ext cx="74111" cy="763505"/>
          </a:xfrm>
          <a:prstGeom prst="leftBracket">
            <a:avLst/>
          </a:prstGeom>
          <a:ln w="19050">
            <a:solidFill>
              <a:srgbClr val="CB33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ket 34"/>
          <p:cNvSpPr/>
          <p:nvPr/>
        </p:nvSpPr>
        <p:spPr>
          <a:xfrm rot="16200000">
            <a:off x="5026297" y="5625215"/>
            <a:ext cx="74111" cy="763505"/>
          </a:xfrm>
          <a:prstGeom prst="leftBracket">
            <a:avLst/>
          </a:prstGeom>
          <a:ln w="19050">
            <a:solidFill>
              <a:srgbClr val="CB33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ket 35"/>
          <p:cNvSpPr/>
          <p:nvPr/>
        </p:nvSpPr>
        <p:spPr>
          <a:xfrm rot="16200000">
            <a:off x="8614992" y="5643629"/>
            <a:ext cx="74111" cy="763505"/>
          </a:xfrm>
          <a:prstGeom prst="leftBracket">
            <a:avLst/>
          </a:prstGeom>
          <a:ln w="19050">
            <a:solidFill>
              <a:srgbClr val="CB33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ket 36"/>
          <p:cNvSpPr/>
          <p:nvPr/>
        </p:nvSpPr>
        <p:spPr>
          <a:xfrm rot="16200000">
            <a:off x="11054248" y="5634778"/>
            <a:ext cx="74111" cy="763505"/>
          </a:xfrm>
          <a:prstGeom prst="leftBracket">
            <a:avLst/>
          </a:prstGeom>
          <a:ln w="19050">
            <a:solidFill>
              <a:srgbClr val="CB33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p:cNvCxnSpPr>
            <a:stCxn id="8" idx="1"/>
          </p:cNvCxnSpPr>
          <p:nvPr/>
        </p:nvCxnSpPr>
        <p:spPr>
          <a:xfrm>
            <a:off x="2624097" y="6062602"/>
            <a:ext cx="2371" cy="293748"/>
          </a:xfrm>
          <a:prstGeom prst="line">
            <a:avLst/>
          </a:prstGeom>
          <a:ln w="19050">
            <a:solidFill>
              <a:srgbClr val="CB333B"/>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091303" y="6048046"/>
            <a:ext cx="2371" cy="293748"/>
          </a:xfrm>
          <a:prstGeom prst="line">
            <a:avLst/>
          </a:prstGeom>
          <a:ln w="19050">
            <a:solidFill>
              <a:srgbClr val="CB333B"/>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57498" y="6062602"/>
            <a:ext cx="2371" cy="293748"/>
          </a:xfrm>
          <a:prstGeom prst="line">
            <a:avLst/>
          </a:prstGeom>
          <a:ln w="19050">
            <a:solidFill>
              <a:srgbClr val="CB333B"/>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055531" y="6048046"/>
            <a:ext cx="2371" cy="293748"/>
          </a:xfrm>
          <a:prstGeom prst="line">
            <a:avLst/>
          </a:prstGeom>
          <a:ln w="19050">
            <a:solidFill>
              <a:srgbClr val="CB333B"/>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624096" y="6356350"/>
            <a:ext cx="8467207" cy="0"/>
          </a:xfrm>
          <a:prstGeom prst="line">
            <a:avLst/>
          </a:prstGeom>
          <a:ln w="19050">
            <a:solidFill>
              <a:srgbClr val="CB333B"/>
            </a:solidFill>
          </a:ln>
        </p:spPr>
        <p:style>
          <a:lnRef idx="1">
            <a:schemeClr val="accent1"/>
          </a:lnRef>
          <a:fillRef idx="0">
            <a:schemeClr val="accent1"/>
          </a:fillRef>
          <a:effectRef idx="0">
            <a:schemeClr val="accent1"/>
          </a:effectRef>
          <a:fontRef idx="minor">
            <a:schemeClr val="tx1"/>
          </a:fontRef>
        </p:style>
      </p:cxnSp>
      <p:sp>
        <p:nvSpPr>
          <p:cNvPr id="48" name="Content Placeholder 2"/>
          <p:cNvSpPr txBox="1">
            <a:spLocks/>
          </p:cNvSpPr>
          <p:nvPr/>
        </p:nvSpPr>
        <p:spPr>
          <a:xfrm>
            <a:off x="3324367" y="6174502"/>
            <a:ext cx="7066664" cy="400267"/>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003087"/>
                </a:solidFill>
              </a:rPr>
              <a:t>Small but negligible difference in equations depending on method used</a:t>
            </a:r>
            <a:endParaRPr lang="en-US" sz="1600" u="sng" dirty="0">
              <a:solidFill>
                <a:srgbClr val="003087"/>
              </a:solidFill>
            </a:endParaRPr>
          </a:p>
        </p:txBody>
      </p:sp>
    </p:spTree>
    <p:extLst>
      <p:ext uri="{BB962C8B-B14F-4D97-AF65-F5344CB8AC3E}">
        <p14:creationId xmlns:p14="http://schemas.microsoft.com/office/powerpoint/2010/main" val="313782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84" y="153932"/>
            <a:ext cx="10515600" cy="705609"/>
          </a:xfrm>
        </p:spPr>
        <p:txBody>
          <a:bodyPr/>
          <a:lstStyle/>
          <a:p>
            <a:r>
              <a:rPr lang="en-US" dirty="0"/>
              <a:t>Using the Calibration Equation</a:t>
            </a:r>
          </a:p>
        </p:txBody>
      </p:sp>
      <p:sp>
        <p:nvSpPr>
          <p:cNvPr id="4" name="Slide Number Placeholder 3"/>
          <p:cNvSpPr>
            <a:spLocks noGrp="1"/>
          </p:cNvSpPr>
          <p:nvPr>
            <p:ph type="sldNum" sz="quarter" idx="12"/>
          </p:nvPr>
        </p:nvSpPr>
        <p:spPr>
          <a:xfrm>
            <a:off x="11585642" y="6356350"/>
            <a:ext cx="377757" cy="365125"/>
          </a:xfrm>
        </p:spPr>
        <p:txBody>
          <a:bodyPr/>
          <a:lstStyle/>
          <a:p>
            <a:fld id="{9CEB20FD-57B4-4116-B954-02381E95969F}" type="slidenum">
              <a:rPr lang="en-US" smtClean="0"/>
              <a:pPr/>
              <a:t>13</a:t>
            </a:fld>
            <a:endParaRPr lang="en-US" dirty="0"/>
          </a:p>
        </p:txBody>
      </p:sp>
      <p:sp>
        <p:nvSpPr>
          <p:cNvPr id="23" name="Content Placeholder 2"/>
          <p:cNvSpPr>
            <a:spLocks noGrp="1"/>
          </p:cNvSpPr>
          <p:nvPr>
            <p:ph idx="1"/>
          </p:nvPr>
        </p:nvSpPr>
        <p:spPr>
          <a:xfrm>
            <a:off x="447474" y="1055086"/>
            <a:ext cx="7101189" cy="4703687"/>
          </a:xfrm>
        </p:spPr>
        <p:txBody>
          <a:bodyPr>
            <a:noAutofit/>
          </a:bodyPr>
          <a:lstStyle/>
          <a:p>
            <a:pPr>
              <a:spcAft>
                <a:spcPts val="1200"/>
              </a:spcAft>
            </a:pPr>
            <a:r>
              <a:rPr lang="en-US" sz="2400" dirty="0"/>
              <a:t>Adapt the Arduino sketch to print the values of temperature</a:t>
            </a:r>
          </a:p>
          <a:p>
            <a:pPr lvl="1"/>
            <a:r>
              <a:rPr lang="en-US" sz="2000" dirty="0"/>
              <a:t>Use Excel or your calculator to check the equation</a:t>
            </a:r>
          </a:p>
          <a:p>
            <a:pPr lvl="2">
              <a:spcAft>
                <a:spcPts val="1200"/>
              </a:spcAft>
            </a:pPr>
            <a:r>
              <a:rPr lang="en-US" sz="1800" dirty="0"/>
              <a:t>Tip: Set the analog value to be a </a:t>
            </a:r>
            <a:r>
              <a:rPr lang="en-US" sz="1800"/>
              <a:t>constant while checking</a:t>
            </a:r>
            <a:endParaRPr lang="en-US" sz="2000" dirty="0"/>
          </a:p>
          <a:p>
            <a:pPr lvl="1">
              <a:spcAft>
                <a:spcPts val="1200"/>
              </a:spcAft>
            </a:pPr>
            <a:r>
              <a:rPr lang="en-US" sz="2000" dirty="0"/>
              <a:t>What happens when you declare the temperature variable to be a</a:t>
            </a:r>
            <a:r>
              <a:rPr lang="en-US" sz="2000" b="1" i="1" dirty="0">
                <a:solidFill>
                  <a:srgbClr val="003087"/>
                </a:solidFill>
              </a:rPr>
              <a:t> </a:t>
            </a:r>
            <a:r>
              <a:rPr lang="en-US" sz="2000" b="1" dirty="0">
                <a:solidFill>
                  <a:srgbClr val="17A1A5"/>
                </a:solidFill>
                <a:latin typeface="Courier Std" panose="02070409020205020404" pitchFamily="49" charset="0"/>
              </a:rPr>
              <a:t>float</a:t>
            </a:r>
            <a:r>
              <a:rPr lang="en-US" sz="2000" b="1" i="1" dirty="0">
                <a:solidFill>
                  <a:srgbClr val="003087"/>
                </a:solidFill>
              </a:rPr>
              <a:t> </a:t>
            </a:r>
            <a:r>
              <a:rPr lang="en-US" sz="2000" dirty="0"/>
              <a:t>instead of an </a:t>
            </a:r>
            <a:r>
              <a:rPr lang="en-US" sz="2000" b="1" dirty="0" err="1">
                <a:solidFill>
                  <a:srgbClr val="17A1A5"/>
                </a:solidFill>
                <a:latin typeface="Courier Std" panose="02070409020205020404" pitchFamily="49" charset="0"/>
              </a:rPr>
              <a:t>int</a:t>
            </a:r>
            <a:endParaRPr lang="en-US" sz="2000" b="1" dirty="0">
              <a:solidFill>
                <a:srgbClr val="17A1A5"/>
              </a:solidFill>
              <a:latin typeface="Courier Std" panose="02070409020205020404" pitchFamily="49" charset="0"/>
            </a:endParaRPr>
          </a:p>
          <a:p>
            <a:pPr lvl="2">
              <a:spcAft>
                <a:spcPts val="1200"/>
              </a:spcAft>
              <a:buClr>
                <a:schemeClr val="tx1"/>
              </a:buClr>
            </a:pPr>
            <a:r>
              <a:rPr lang="en-US" dirty="0">
                <a:solidFill>
                  <a:srgbClr val="17A1A5"/>
                </a:solidFill>
                <a:latin typeface="Courier Std" panose="02070409020205020404" pitchFamily="49" charset="0"/>
              </a:rPr>
              <a:t>float</a:t>
            </a:r>
            <a:r>
              <a:rPr lang="en-US" dirty="0"/>
              <a:t> is a data type that allows for decimal values</a:t>
            </a:r>
          </a:p>
          <a:p>
            <a:pPr>
              <a:spcAft>
                <a:spcPts val="1200"/>
              </a:spcAft>
              <a:buClr>
                <a:schemeClr val="tx1"/>
              </a:buClr>
            </a:pPr>
            <a:r>
              <a:rPr lang="en-US" sz="2400" dirty="0"/>
              <a:t>Adapt the sketch to print both the analog value and its corresponding temperature value as a decimal</a:t>
            </a:r>
            <a:endParaRPr lang="en-US" sz="1800" dirty="0"/>
          </a:p>
        </p:txBody>
      </p:sp>
      <p:pic>
        <p:nvPicPr>
          <p:cNvPr id="6" name="Picture 5"/>
          <p:cNvPicPr>
            <a:picLocks noChangeAspect="1"/>
          </p:cNvPicPr>
          <p:nvPr/>
        </p:nvPicPr>
        <p:blipFill>
          <a:blip r:embed="rId2"/>
          <a:stretch>
            <a:fillRect/>
          </a:stretch>
        </p:blipFill>
        <p:spPr>
          <a:xfrm>
            <a:off x="8093414" y="379040"/>
            <a:ext cx="3336587" cy="2801086"/>
          </a:xfrm>
          <a:prstGeom prst="rect">
            <a:avLst/>
          </a:prstGeom>
        </p:spPr>
      </p:pic>
      <p:pic>
        <p:nvPicPr>
          <p:cNvPr id="7" name="Picture 6"/>
          <p:cNvPicPr>
            <a:picLocks noChangeAspect="1"/>
          </p:cNvPicPr>
          <p:nvPr/>
        </p:nvPicPr>
        <p:blipFill>
          <a:blip r:embed="rId3"/>
          <a:stretch>
            <a:fillRect/>
          </a:stretch>
        </p:blipFill>
        <p:spPr>
          <a:xfrm>
            <a:off x="8060289" y="3424305"/>
            <a:ext cx="3369712" cy="2801228"/>
          </a:xfrm>
          <a:prstGeom prst="rect">
            <a:avLst/>
          </a:prstGeom>
        </p:spPr>
      </p:pic>
    </p:spTree>
    <p:extLst>
      <p:ext uri="{BB962C8B-B14F-4D97-AF65-F5344CB8AC3E}">
        <p14:creationId xmlns:p14="http://schemas.microsoft.com/office/powerpoint/2010/main" val="2288440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520" y="438366"/>
            <a:ext cx="10515600" cy="1325563"/>
          </a:xfrm>
        </p:spPr>
        <p:txBody>
          <a:bodyPr/>
          <a:lstStyle/>
          <a:p>
            <a:r>
              <a:rPr lang="en-US" b="1" dirty="0">
                <a:solidFill>
                  <a:srgbClr val="C00000"/>
                </a:solidFill>
              </a:rPr>
              <a:t>DISCLAIMER &amp; USAGE</a:t>
            </a:r>
            <a:endParaRPr lang="en-US" dirty="0"/>
          </a:p>
        </p:txBody>
      </p:sp>
      <p:sp>
        <p:nvSpPr>
          <p:cNvPr id="3" name="Content Placeholder 2"/>
          <p:cNvSpPr>
            <a:spLocks noGrp="1"/>
          </p:cNvSpPr>
          <p:nvPr>
            <p:ph idx="1"/>
          </p:nvPr>
        </p:nvSpPr>
        <p:spPr>
          <a:xfrm>
            <a:off x="865520" y="1763929"/>
            <a:ext cx="7375369" cy="4689774"/>
          </a:xfrm>
        </p:spPr>
        <p:txBody>
          <a:bodyPr>
            <a:noAutofit/>
          </a:bodyPr>
          <a:lstStyle/>
          <a:p>
            <a:pPr>
              <a:spcBef>
                <a:spcPts val="0"/>
              </a:spcBef>
              <a:spcAft>
                <a:spcPts val="900"/>
              </a:spcAft>
            </a:pPr>
            <a:r>
              <a:rPr lang="en-US" sz="1800" dirty="0"/>
              <a:t>The content of this presentation is for informational purposes only and is intended for students attending Louisiana Tech University only.  </a:t>
            </a:r>
          </a:p>
          <a:p>
            <a:pPr>
              <a:spcBef>
                <a:spcPts val="0"/>
              </a:spcBef>
              <a:spcAft>
                <a:spcPts val="900"/>
              </a:spcAft>
            </a:pPr>
            <a:r>
              <a:rPr lang="en-US" sz="1800" dirty="0"/>
              <a:t>The authors of this information do not make any claims as to the validity or accuracy of the information or methods presented. </a:t>
            </a:r>
          </a:p>
          <a:p>
            <a:pPr>
              <a:spcBef>
                <a:spcPts val="0"/>
              </a:spcBef>
              <a:spcAft>
                <a:spcPts val="900"/>
              </a:spcAft>
            </a:pPr>
            <a:r>
              <a:rPr lang="en-US" sz="1800" dirty="0"/>
              <a:t>Any procedures demonstrated here are potentially dangerous and could result in damage and injury.</a:t>
            </a:r>
          </a:p>
          <a:p>
            <a:pPr>
              <a:spcBef>
                <a:spcPts val="0"/>
              </a:spcBef>
              <a:spcAft>
                <a:spcPts val="900"/>
              </a:spcAft>
            </a:pPr>
            <a:r>
              <a:rPr lang="en-US" sz="1800" dirty="0"/>
              <a:t>Louisiana Tech University, its officers, employees, agents and volunteers, are not liable or responsible for any injuries, illness, damage or losses which may result from your using the materials or ideas, or from your performing the experiments or procedures depicted in this presentation. </a:t>
            </a:r>
          </a:p>
          <a:p>
            <a:pPr>
              <a:spcBef>
                <a:spcPts val="0"/>
              </a:spcBef>
              <a:spcAft>
                <a:spcPts val="900"/>
              </a:spcAft>
            </a:pPr>
            <a:r>
              <a:rPr lang="en-US" sz="1800" dirty="0"/>
              <a:t>The Living with the Lab logos should remain attached to each slide, and the work should be attributed to Louisiana Tech University. </a:t>
            </a:r>
          </a:p>
          <a:p>
            <a:pPr>
              <a:spcBef>
                <a:spcPts val="0"/>
              </a:spcBef>
              <a:spcAft>
                <a:spcPts val="900"/>
              </a:spcAft>
            </a:pPr>
            <a:r>
              <a:rPr lang="en-US" sz="1800" dirty="0"/>
              <a:t>If you do not agree, then please do not view this content.</a:t>
            </a:r>
          </a:p>
        </p:txBody>
      </p:sp>
      <p:pic>
        <p:nvPicPr>
          <p:cNvPr id="13" name="Picture 12">
            <a:hlinkClick r:id="rId2"/>
          </p:cNvPr>
          <p:cNvPicPr>
            <a:picLocks noChangeAspect="1"/>
          </p:cNvPicPr>
          <p:nvPr/>
        </p:nvPicPr>
        <p:blipFill>
          <a:blip r:embed="rId3"/>
          <a:stretch>
            <a:fillRect/>
          </a:stretch>
        </p:blipFill>
        <p:spPr>
          <a:xfrm>
            <a:off x="9407692" y="4075454"/>
            <a:ext cx="1717662" cy="1563264"/>
          </a:xfrm>
          <a:prstGeom prst="rect">
            <a:avLst/>
          </a:prstGeom>
        </p:spPr>
      </p:pic>
      <p:sp>
        <p:nvSpPr>
          <p:cNvPr id="22" name="TextBox 21"/>
          <p:cNvSpPr txBox="1"/>
          <p:nvPr/>
        </p:nvSpPr>
        <p:spPr>
          <a:xfrm>
            <a:off x="8868426" y="3106288"/>
            <a:ext cx="2641983" cy="400110"/>
          </a:xfrm>
          <a:prstGeom prst="rect">
            <a:avLst/>
          </a:prstGeom>
          <a:noFill/>
        </p:spPr>
        <p:txBody>
          <a:bodyPr wrap="square" rtlCol="0">
            <a:spAutoFit/>
          </a:bodyPr>
          <a:lstStyle/>
          <a:p>
            <a:pPr algn="ctr"/>
            <a:r>
              <a:rPr lang="en-US" sz="1000" b="1" i="1" dirty="0">
                <a:solidFill>
                  <a:srgbClr val="C00000"/>
                </a:solidFill>
              </a:rPr>
              <a:t>boosting application-focused learning through student ownership of learning platforms</a:t>
            </a:r>
          </a:p>
        </p:txBody>
      </p:sp>
      <p:grpSp>
        <p:nvGrpSpPr>
          <p:cNvPr id="23" name="Group 22"/>
          <p:cNvGrpSpPr/>
          <p:nvPr/>
        </p:nvGrpSpPr>
        <p:grpSpPr>
          <a:xfrm>
            <a:off x="9257770" y="1072360"/>
            <a:ext cx="1857239" cy="2077594"/>
            <a:chOff x="3739895" y="511924"/>
            <a:chExt cx="5040171" cy="5638171"/>
          </a:xfrm>
        </p:grpSpPr>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r="26059"/>
            <a:stretch/>
          </p:blipFill>
          <p:spPr>
            <a:xfrm>
              <a:off x="3739895" y="524669"/>
              <a:ext cx="3760911" cy="5625426"/>
            </a:xfrm>
            <a:prstGeom prst="rect">
              <a:avLst/>
            </a:prstGeom>
          </p:spPr>
        </p:pic>
        <p:sp>
          <p:nvSpPr>
            <p:cNvPr id="25" name="Oval 24"/>
            <p:cNvSpPr/>
            <p:nvPr/>
          </p:nvSpPr>
          <p:spPr>
            <a:xfrm>
              <a:off x="6384471" y="3721659"/>
              <a:ext cx="1265112" cy="1279835"/>
            </a:xfrm>
            <a:prstGeom prst="ellipse">
              <a:avLst/>
            </a:prstGeom>
            <a:solidFill>
              <a:srgbClr val="231F20"/>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6738922" y="4095653"/>
              <a:ext cx="563475" cy="531845"/>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444820" y="623896"/>
              <a:ext cx="899078" cy="5299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rotWithShape="1">
            <a:blip r:embed="rId4" cstate="print">
              <a:extLst>
                <a:ext uri="{28A0092B-C50C-407E-A947-70E740481C1C}">
                  <a14:useLocalDpi xmlns:a14="http://schemas.microsoft.com/office/drawing/2010/main" val="0"/>
                </a:ext>
              </a:extLst>
            </a:blip>
            <a:srcRect l="73749"/>
            <a:stretch/>
          </p:blipFill>
          <p:spPr>
            <a:xfrm>
              <a:off x="7444820" y="511924"/>
              <a:ext cx="1335246" cy="5625426"/>
            </a:xfrm>
            <a:prstGeom prst="rect">
              <a:avLst/>
            </a:prstGeom>
          </p:spPr>
        </p:pic>
        <p:sp>
          <p:nvSpPr>
            <p:cNvPr id="29" name="Hexagon 28"/>
            <p:cNvSpPr/>
            <p:nvPr/>
          </p:nvSpPr>
          <p:spPr>
            <a:xfrm>
              <a:off x="6812188" y="4169529"/>
              <a:ext cx="411480" cy="382555"/>
            </a:xfrm>
            <a:prstGeom prst="hex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9CEB20FD-57B4-4116-B954-02381E95969F}" type="slidenum">
              <a:rPr lang="en-US" smtClean="0"/>
              <a:pPr/>
              <a:t>2</a:t>
            </a:fld>
            <a:endParaRPr lang="en-US" dirty="0"/>
          </a:p>
        </p:txBody>
      </p:sp>
    </p:spTree>
    <p:extLst>
      <p:ext uri="{BB962C8B-B14F-4D97-AF65-F5344CB8AC3E}">
        <p14:creationId xmlns:p14="http://schemas.microsoft.com/office/powerpoint/2010/main" val="191788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84" y="153932"/>
            <a:ext cx="10515600" cy="705609"/>
          </a:xfrm>
        </p:spPr>
        <p:txBody>
          <a:bodyPr/>
          <a:lstStyle/>
          <a:p>
            <a:r>
              <a:rPr lang="en-US" dirty="0"/>
              <a:t>What is a temperature?</a:t>
            </a:r>
          </a:p>
        </p:txBody>
      </p:sp>
      <p:sp>
        <p:nvSpPr>
          <p:cNvPr id="3" name="Content Placeholder 2"/>
          <p:cNvSpPr>
            <a:spLocks noGrp="1"/>
          </p:cNvSpPr>
          <p:nvPr>
            <p:ph idx="1"/>
          </p:nvPr>
        </p:nvSpPr>
        <p:spPr>
          <a:xfrm>
            <a:off x="314502" y="967535"/>
            <a:ext cx="7371993" cy="2438137"/>
          </a:xfrm>
        </p:spPr>
        <p:txBody>
          <a:bodyPr>
            <a:noAutofit/>
          </a:bodyPr>
          <a:lstStyle/>
          <a:p>
            <a:r>
              <a:rPr lang="en-US" sz="2400" dirty="0"/>
              <a:t>Sense of warmness of coldness of a material</a:t>
            </a:r>
          </a:p>
          <a:p>
            <a:r>
              <a:rPr lang="en-US" sz="2400" dirty="0"/>
              <a:t>Measure of the average thermal energy of particles in a material</a:t>
            </a:r>
          </a:p>
          <a:p>
            <a:r>
              <a:rPr lang="en-US" sz="2400" dirty="0"/>
              <a:t>Thermodynamic property of a substance that is related to the average energy of microscopic motions in a substance. </a:t>
            </a:r>
          </a:p>
        </p:txBody>
      </p:sp>
      <p:sp>
        <p:nvSpPr>
          <p:cNvPr id="4" name="Slide Number Placeholder 3"/>
          <p:cNvSpPr>
            <a:spLocks noGrp="1"/>
          </p:cNvSpPr>
          <p:nvPr>
            <p:ph type="sldNum" sz="quarter" idx="12"/>
          </p:nvPr>
        </p:nvSpPr>
        <p:spPr/>
        <p:txBody>
          <a:bodyPr/>
          <a:lstStyle/>
          <a:p>
            <a:fld id="{9CEB20FD-57B4-4116-B954-02381E95969F}" type="slidenum">
              <a:rPr lang="en-US" smtClean="0"/>
              <a:pPr/>
              <a:t>3</a:t>
            </a:fld>
            <a:endParaRPr lang="en-US" dirty="0"/>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17499" y="3666067"/>
            <a:ext cx="3683000" cy="2455333"/>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29099" y="3666068"/>
            <a:ext cx="3687234" cy="2458156"/>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144933" y="3666067"/>
            <a:ext cx="3682999" cy="2455333"/>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144933" y="846930"/>
            <a:ext cx="3687234" cy="2448984"/>
          </a:xfrm>
          <a:prstGeom prst="rect">
            <a:avLst/>
          </a:prstGeom>
        </p:spPr>
      </p:pic>
    </p:spTree>
    <p:extLst>
      <p:ext uri="{BB962C8B-B14F-4D97-AF65-F5344CB8AC3E}">
        <p14:creationId xmlns:p14="http://schemas.microsoft.com/office/powerpoint/2010/main" val="2516340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84" y="153932"/>
            <a:ext cx="10515600" cy="705609"/>
          </a:xfrm>
        </p:spPr>
        <p:txBody>
          <a:bodyPr/>
          <a:lstStyle/>
          <a:p>
            <a:r>
              <a:rPr lang="en-US" dirty="0"/>
              <a:t>Measuring Temperature with a Thermistor</a:t>
            </a:r>
          </a:p>
        </p:txBody>
      </p:sp>
      <p:sp>
        <p:nvSpPr>
          <p:cNvPr id="3" name="Content Placeholder 2"/>
          <p:cNvSpPr>
            <a:spLocks noGrp="1"/>
          </p:cNvSpPr>
          <p:nvPr>
            <p:ph idx="1"/>
          </p:nvPr>
        </p:nvSpPr>
        <p:spPr>
          <a:xfrm>
            <a:off x="314502" y="967535"/>
            <a:ext cx="9378138" cy="4635243"/>
          </a:xfrm>
        </p:spPr>
        <p:txBody>
          <a:bodyPr>
            <a:noAutofit/>
          </a:bodyPr>
          <a:lstStyle/>
          <a:p>
            <a:r>
              <a:rPr lang="en-US" sz="2400" dirty="0"/>
              <a:t>Measures electrical resistance changes with temperature</a:t>
            </a:r>
          </a:p>
          <a:p>
            <a:pPr lvl="1"/>
            <a:r>
              <a:rPr lang="en-US" sz="2000" dirty="0"/>
              <a:t>As resistance decreases, temperature increases</a:t>
            </a:r>
          </a:p>
          <a:p>
            <a:r>
              <a:rPr lang="en-US" sz="2400" dirty="0"/>
              <a:t>Advantages</a:t>
            </a:r>
          </a:p>
          <a:p>
            <a:pPr lvl="1"/>
            <a:r>
              <a:rPr lang="en-US" sz="2000" dirty="0"/>
              <a:t>High Output</a:t>
            </a:r>
          </a:p>
          <a:p>
            <a:pPr lvl="1"/>
            <a:r>
              <a:rPr lang="en-US" sz="2000" dirty="0"/>
              <a:t>Fast</a:t>
            </a:r>
          </a:p>
          <a:p>
            <a:pPr lvl="1"/>
            <a:r>
              <a:rPr lang="en-US" sz="2000" dirty="0"/>
              <a:t>Two-wire Ohm Measurement</a:t>
            </a:r>
          </a:p>
          <a:p>
            <a:r>
              <a:rPr lang="en-US" sz="2400" dirty="0"/>
              <a:t>Disadvantages</a:t>
            </a:r>
          </a:p>
          <a:p>
            <a:pPr lvl="1"/>
            <a:r>
              <a:rPr lang="en-US" sz="2000" dirty="0"/>
              <a:t>Non-linear</a:t>
            </a:r>
          </a:p>
          <a:p>
            <a:pPr lvl="1"/>
            <a:r>
              <a:rPr lang="en-US" sz="2000" dirty="0"/>
              <a:t>Limited Temperature Range</a:t>
            </a:r>
          </a:p>
          <a:p>
            <a:pPr lvl="1"/>
            <a:r>
              <a:rPr lang="en-US" sz="2000" dirty="0"/>
              <a:t>Fragile</a:t>
            </a:r>
          </a:p>
          <a:p>
            <a:pPr lvl="1"/>
            <a:r>
              <a:rPr lang="en-US" sz="2000" dirty="0"/>
              <a:t>Current Source Required</a:t>
            </a:r>
          </a:p>
          <a:p>
            <a:pPr lvl="1"/>
            <a:r>
              <a:rPr lang="en-US" sz="2000" dirty="0"/>
              <a:t>Self-heating</a:t>
            </a:r>
          </a:p>
        </p:txBody>
      </p:sp>
      <p:sp>
        <p:nvSpPr>
          <p:cNvPr id="4" name="Slide Number Placeholder 3"/>
          <p:cNvSpPr>
            <a:spLocks noGrp="1"/>
          </p:cNvSpPr>
          <p:nvPr>
            <p:ph type="sldNum" sz="quarter" idx="12"/>
          </p:nvPr>
        </p:nvSpPr>
        <p:spPr/>
        <p:txBody>
          <a:bodyPr/>
          <a:lstStyle/>
          <a:p>
            <a:fld id="{9CEB20FD-57B4-4116-B954-02381E95969F}" type="slidenum">
              <a:rPr lang="en-US" smtClean="0"/>
              <a:pPr/>
              <a:t>4</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4687" y="2030932"/>
            <a:ext cx="3435205" cy="3405591"/>
          </a:xfrm>
          <a:prstGeom prst="rect">
            <a:avLst/>
          </a:prstGeom>
        </p:spPr>
      </p:pic>
      <p:sp>
        <p:nvSpPr>
          <p:cNvPr id="26" name="Text Box 6"/>
          <p:cNvSpPr txBox="1"/>
          <p:nvPr/>
        </p:nvSpPr>
        <p:spPr bwMode="auto">
          <a:xfrm>
            <a:off x="8544717" y="1932883"/>
            <a:ext cx="2295846" cy="29038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600" dirty="0">
                <a:solidFill>
                  <a:schemeClr val="tx1"/>
                </a:solidFill>
                <a:ea typeface="Calibri"/>
                <a:cs typeface="Times New Roman"/>
              </a:rPr>
              <a:t>Circuit Diagram Symbol:</a:t>
            </a:r>
          </a:p>
        </p:txBody>
      </p:sp>
      <p:grpSp>
        <p:nvGrpSpPr>
          <p:cNvPr id="30" name="Group 29"/>
          <p:cNvGrpSpPr/>
          <p:nvPr/>
        </p:nvGrpSpPr>
        <p:grpSpPr>
          <a:xfrm rot="16200000">
            <a:off x="9856013" y="1835291"/>
            <a:ext cx="392686" cy="1864497"/>
            <a:chOff x="7419278" y="1149252"/>
            <a:chExt cx="434854" cy="1827967"/>
          </a:xfrm>
        </p:grpSpPr>
        <p:sp>
          <p:nvSpPr>
            <p:cNvPr id="31" name="Rectangle 30"/>
            <p:cNvSpPr/>
            <p:nvPr/>
          </p:nvSpPr>
          <p:spPr>
            <a:xfrm>
              <a:off x="7523356" y="1676400"/>
              <a:ext cx="191164" cy="479502"/>
            </a:xfrm>
            <a:prstGeom prst="rect">
              <a:avLst/>
            </a:prstGeom>
            <a:ln w="19050">
              <a:solidFill>
                <a:srgbClr val="002060"/>
              </a:solid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2" name="Straight Connector 31"/>
            <p:cNvCxnSpPr/>
            <p:nvPr/>
          </p:nvCxnSpPr>
          <p:spPr bwMode="auto">
            <a:xfrm flipH="1">
              <a:off x="7419278" y="1821367"/>
              <a:ext cx="379142" cy="34197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a:off x="7791277" y="1639230"/>
              <a:ext cx="0" cy="19700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6200000" flipV="1">
              <a:off x="7766321" y="1817188"/>
              <a:ext cx="129903" cy="45719"/>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5" name="Straight Connector 34"/>
            <p:cNvCxnSpPr/>
            <p:nvPr/>
          </p:nvCxnSpPr>
          <p:spPr bwMode="auto">
            <a:xfrm flipH="1">
              <a:off x="7620200" y="2153521"/>
              <a:ext cx="1" cy="82369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auto">
            <a:xfrm flipH="1">
              <a:off x="7620199" y="1149252"/>
              <a:ext cx="1261" cy="52952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666969" y="3738122"/>
            <a:ext cx="2781300" cy="1390650"/>
          </a:xfrm>
          <a:prstGeom prst="rect">
            <a:avLst/>
          </a:prstGeom>
        </p:spPr>
      </p:pic>
    </p:spTree>
    <p:extLst>
      <p:ext uri="{BB962C8B-B14F-4D97-AF65-F5344CB8AC3E}">
        <p14:creationId xmlns:p14="http://schemas.microsoft.com/office/powerpoint/2010/main" val="332332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84" y="153932"/>
            <a:ext cx="10515600" cy="705609"/>
          </a:xfrm>
        </p:spPr>
        <p:txBody>
          <a:bodyPr/>
          <a:lstStyle/>
          <a:p>
            <a:r>
              <a:rPr lang="en-US" dirty="0"/>
              <a:t>Measure Thermistor Resistance</a:t>
            </a:r>
          </a:p>
        </p:txBody>
      </p:sp>
      <p:sp>
        <p:nvSpPr>
          <p:cNvPr id="3" name="Content Placeholder 2"/>
          <p:cNvSpPr>
            <a:spLocks noGrp="1"/>
          </p:cNvSpPr>
          <p:nvPr>
            <p:ph idx="1"/>
          </p:nvPr>
        </p:nvSpPr>
        <p:spPr>
          <a:xfrm>
            <a:off x="314502" y="967535"/>
            <a:ext cx="9378138" cy="2365869"/>
          </a:xfrm>
        </p:spPr>
        <p:txBody>
          <a:bodyPr>
            <a:noAutofit/>
          </a:bodyPr>
          <a:lstStyle/>
          <a:p>
            <a:r>
              <a:rPr lang="en-US" sz="2400" dirty="0"/>
              <a:t>Connect a thermistor to your </a:t>
            </a:r>
            <a:r>
              <a:rPr lang="en-US" sz="2400" dirty="0" err="1"/>
              <a:t>multimeter</a:t>
            </a:r>
            <a:endParaRPr lang="en-US" sz="2400" dirty="0"/>
          </a:p>
          <a:p>
            <a:r>
              <a:rPr lang="en-US" sz="2400" dirty="0"/>
              <a:t>Measure its resistance</a:t>
            </a:r>
          </a:p>
          <a:p>
            <a:r>
              <a:rPr lang="en-US" sz="2400" dirty="0"/>
              <a:t>Hold the thermistor to change the temperature</a:t>
            </a:r>
          </a:p>
          <a:p>
            <a:r>
              <a:rPr lang="en-US" sz="2400" dirty="0"/>
              <a:t>Measure its resistance</a:t>
            </a:r>
          </a:p>
          <a:p>
            <a:r>
              <a:rPr lang="en-US" sz="2400" dirty="0"/>
              <a:t>What do you observe?</a:t>
            </a:r>
            <a:endParaRPr lang="en-US" sz="2000" dirty="0"/>
          </a:p>
        </p:txBody>
      </p:sp>
      <p:sp>
        <p:nvSpPr>
          <p:cNvPr id="4" name="Slide Number Placeholder 3"/>
          <p:cNvSpPr>
            <a:spLocks noGrp="1"/>
          </p:cNvSpPr>
          <p:nvPr>
            <p:ph type="sldNum" sz="quarter" idx="12"/>
          </p:nvPr>
        </p:nvSpPr>
        <p:spPr/>
        <p:txBody>
          <a:bodyPr/>
          <a:lstStyle/>
          <a:p>
            <a:fld id="{9CEB20FD-57B4-4116-B954-02381E95969F}" type="slidenum">
              <a:rPr lang="en-US" smtClean="0"/>
              <a:pPr/>
              <a:t>5</a:t>
            </a:fld>
            <a:endParaRPr lang="en-US" dirty="0"/>
          </a:p>
        </p:txBody>
      </p:sp>
      <p:sp>
        <p:nvSpPr>
          <p:cNvPr id="6" name="Content Placeholder 2"/>
          <p:cNvSpPr txBox="1">
            <a:spLocks/>
          </p:cNvSpPr>
          <p:nvPr/>
        </p:nvSpPr>
        <p:spPr>
          <a:xfrm>
            <a:off x="660865" y="4050570"/>
            <a:ext cx="6274719" cy="4002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3087"/>
                </a:solidFill>
              </a:rPr>
              <a:t>Resistance </a:t>
            </a:r>
            <a:r>
              <a:rPr lang="en-US" sz="2400" u="sng" dirty="0">
                <a:solidFill>
                  <a:srgbClr val="003087"/>
                </a:solidFill>
              </a:rPr>
              <a:t>Decreases</a:t>
            </a:r>
            <a:r>
              <a:rPr lang="en-US" sz="2400" dirty="0">
                <a:solidFill>
                  <a:srgbClr val="003087"/>
                </a:solidFill>
              </a:rPr>
              <a:t> as Temperature </a:t>
            </a:r>
            <a:r>
              <a:rPr lang="en-US" sz="2400" u="sng" dirty="0">
                <a:solidFill>
                  <a:srgbClr val="003087"/>
                </a:solidFill>
              </a:rPr>
              <a:t>Increases</a:t>
            </a:r>
            <a:endParaRPr lang="en-US" sz="2000" u="sng" dirty="0">
              <a:solidFill>
                <a:srgbClr val="003087"/>
              </a:solidFill>
            </a:endParaRP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rot="5400000">
            <a:off x="7778927" y="305994"/>
            <a:ext cx="3857386" cy="4032031"/>
          </a:xfrm>
          <a:prstGeom prst="rect">
            <a:avLst/>
          </a:prstGeom>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Lst>
          </a:blip>
          <a:srcRect t="12567" b="9289"/>
          <a:stretch/>
        </p:blipFill>
        <p:spPr>
          <a:xfrm>
            <a:off x="7676623" y="4450837"/>
            <a:ext cx="4047013" cy="1813776"/>
          </a:xfrm>
          <a:prstGeom prst="rect">
            <a:avLst/>
          </a:prstGeom>
        </p:spPr>
      </p:pic>
      <p:sp>
        <p:nvSpPr>
          <p:cNvPr id="5" name="Rectangle 4"/>
          <p:cNvSpPr/>
          <p:nvPr/>
        </p:nvSpPr>
        <p:spPr>
          <a:xfrm>
            <a:off x="2069869" y="3981796"/>
            <a:ext cx="1346662" cy="374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16284" y="3981795"/>
            <a:ext cx="1346662" cy="374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56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84" y="153932"/>
            <a:ext cx="10515600" cy="705609"/>
          </a:xfrm>
        </p:spPr>
        <p:txBody>
          <a:bodyPr/>
          <a:lstStyle/>
          <a:p>
            <a:r>
              <a:rPr lang="en-US" dirty="0"/>
              <a:t>Collect Data Using Arduino</a:t>
            </a:r>
          </a:p>
        </p:txBody>
      </p:sp>
      <p:sp>
        <p:nvSpPr>
          <p:cNvPr id="3" name="Content Placeholder 2"/>
          <p:cNvSpPr>
            <a:spLocks noGrp="1"/>
          </p:cNvSpPr>
          <p:nvPr>
            <p:ph idx="1"/>
          </p:nvPr>
        </p:nvSpPr>
        <p:spPr>
          <a:xfrm>
            <a:off x="314502" y="967536"/>
            <a:ext cx="11048996" cy="993470"/>
          </a:xfrm>
        </p:spPr>
        <p:txBody>
          <a:bodyPr>
            <a:noAutofit/>
          </a:bodyPr>
          <a:lstStyle/>
          <a:p>
            <a:r>
              <a:rPr lang="en-US" sz="2400" dirty="0"/>
              <a:t>Connect the thermistor to your breadboard and Arduino</a:t>
            </a:r>
          </a:p>
          <a:p>
            <a:r>
              <a:rPr lang="en-US" sz="2400" dirty="0"/>
              <a:t>Use the given sketch to print analog values read by the voltage divider circuit</a:t>
            </a:r>
          </a:p>
        </p:txBody>
      </p:sp>
      <p:sp>
        <p:nvSpPr>
          <p:cNvPr id="4" name="Slide Number Placeholder 3"/>
          <p:cNvSpPr>
            <a:spLocks noGrp="1"/>
          </p:cNvSpPr>
          <p:nvPr>
            <p:ph type="sldNum" sz="quarter" idx="12"/>
          </p:nvPr>
        </p:nvSpPr>
        <p:spPr/>
        <p:txBody>
          <a:bodyPr/>
          <a:lstStyle/>
          <a:p>
            <a:fld id="{9CEB20FD-57B4-4116-B954-02381E95969F}" type="slidenum">
              <a:rPr lang="en-US" smtClean="0"/>
              <a:pPr/>
              <a:t>6</a:t>
            </a:fld>
            <a:endParaRPr lang="en-US" dirty="0"/>
          </a:p>
        </p:txBody>
      </p:sp>
      <p:grpSp>
        <p:nvGrpSpPr>
          <p:cNvPr id="8" name="Group 7"/>
          <p:cNvGrpSpPr/>
          <p:nvPr/>
        </p:nvGrpSpPr>
        <p:grpSpPr>
          <a:xfrm>
            <a:off x="4862765" y="2080094"/>
            <a:ext cx="1952469" cy="2395120"/>
            <a:chOff x="5691381" y="2106186"/>
            <a:chExt cx="2896917" cy="3146205"/>
          </a:xfrm>
        </p:grpSpPr>
        <p:grpSp>
          <p:nvGrpSpPr>
            <p:cNvPr id="9" name="Group 8"/>
            <p:cNvGrpSpPr/>
            <p:nvPr/>
          </p:nvGrpSpPr>
          <p:grpSpPr>
            <a:xfrm>
              <a:off x="7945957" y="2106186"/>
              <a:ext cx="642341" cy="438150"/>
              <a:chOff x="7916715" y="2215208"/>
              <a:chExt cx="642341" cy="438150"/>
            </a:xfrm>
          </p:grpSpPr>
          <p:sp>
            <p:nvSpPr>
              <p:cNvPr id="40" name="Text Box 61"/>
              <p:cNvSpPr txBox="1"/>
              <p:nvPr/>
            </p:nvSpPr>
            <p:spPr bwMode="auto">
              <a:xfrm>
                <a:off x="7916715" y="2215208"/>
                <a:ext cx="642341" cy="4381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lnSpc>
                    <a:spcPct val="115000"/>
                  </a:lnSpc>
                  <a:spcBef>
                    <a:spcPts val="0"/>
                  </a:spcBef>
                  <a:spcAft>
                    <a:spcPts val="1000"/>
                  </a:spcAft>
                  <a:defRPr/>
                </a:pPr>
                <a:r>
                  <a:rPr lang="en-US" sz="1600" dirty="0">
                    <a:solidFill>
                      <a:schemeClr val="tx1"/>
                    </a:solidFill>
                    <a:ea typeface="Calibri"/>
                    <a:cs typeface="Times New Roman"/>
                  </a:rPr>
                  <a:t>5V</a:t>
                </a:r>
                <a:endParaRPr lang="en-US" sz="1200" dirty="0">
                  <a:solidFill>
                    <a:schemeClr val="tx1"/>
                  </a:solidFill>
                  <a:ea typeface="Calibri"/>
                  <a:cs typeface="Times New Roman"/>
                </a:endParaRPr>
              </a:p>
            </p:txBody>
          </p:sp>
          <p:cxnSp>
            <p:nvCxnSpPr>
              <p:cNvPr id="41" name="AutoShape 3"/>
              <p:cNvCxnSpPr>
                <a:cxnSpLocks noChangeShapeType="1"/>
              </p:cNvCxnSpPr>
              <p:nvPr/>
            </p:nvCxnSpPr>
            <p:spPr bwMode="auto">
              <a:xfrm>
                <a:off x="8105089" y="2569499"/>
                <a:ext cx="275533" cy="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grpSp>
        <p:cxnSp>
          <p:nvCxnSpPr>
            <p:cNvPr id="11" name="AutoShape 4"/>
            <p:cNvCxnSpPr>
              <a:cxnSpLocks noChangeShapeType="1"/>
            </p:cNvCxnSpPr>
            <p:nvPr/>
          </p:nvCxnSpPr>
          <p:spPr bwMode="auto">
            <a:xfrm>
              <a:off x="8252678" y="5252391"/>
              <a:ext cx="99650" cy="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12" name="AutoShape 7"/>
            <p:cNvCxnSpPr>
              <a:cxnSpLocks noChangeShapeType="1"/>
            </p:cNvCxnSpPr>
            <p:nvPr/>
          </p:nvCxnSpPr>
          <p:spPr bwMode="auto">
            <a:xfrm flipH="1">
              <a:off x="8209836" y="4345928"/>
              <a:ext cx="182163" cy="10077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13" name="AutoShape 8"/>
            <p:cNvCxnSpPr>
              <a:cxnSpLocks noChangeShapeType="1"/>
            </p:cNvCxnSpPr>
            <p:nvPr/>
          </p:nvCxnSpPr>
          <p:spPr bwMode="auto">
            <a:xfrm>
              <a:off x="8209836" y="4446698"/>
              <a:ext cx="182163" cy="50385"/>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14" name="AutoShape 9"/>
            <p:cNvCxnSpPr>
              <a:cxnSpLocks noChangeShapeType="1"/>
            </p:cNvCxnSpPr>
            <p:nvPr/>
          </p:nvCxnSpPr>
          <p:spPr bwMode="auto">
            <a:xfrm flipH="1">
              <a:off x="8209836" y="4497084"/>
              <a:ext cx="182163" cy="106369"/>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15" name="AutoShape 10"/>
            <p:cNvCxnSpPr>
              <a:cxnSpLocks noChangeShapeType="1"/>
            </p:cNvCxnSpPr>
            <p:nvPr/>
          </p:nvCxnSpPr>
          <p:spPr bwMode="auto">
            <a:xfrm>
              <a:off x="8209836" y="4602892"/>
              <a:ext cx="182163" cy="50385"/>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16" name="AutoShape 13"/>
            <p:cNvCxnSpPr>
              <a:cxnSpLocks noChangeShapeType="1"/>
            </p:cNvCxnSpPr>
            <p:nvPr/>
          </p:nvCxnSpPr>
          <p:spPr bwMode="auto">
            <a:xfrm>
              <a:off x="8257522" y="4278378"/>
              <a:ext cx="134477" cy="6755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17" name="AutoShape 14"/>
            <p:cNvCxnSpPr>
              <a:cxnSpLocks noChangeShapeType="1"/>
            </p:cNvCxnSpPr>
            <p:nvPr/>
          </p:nvCxnSpPr>
          <p:spPr bwMode="auto">
            <a:xfrm flipH="1">
              <a:off x="8290859" y="4653278"/>
              <a:ext cx="101141" cy="72775"/>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18" name="AutoShape 15"/>
            <p:cNvCxnSpPr>
              <a:cxnSpLocks noChangeShapeType="1"/>
            </p:cNvCxnSpPr>
            <p:nvPr/>
          </p:nvCxnSpPr>
          <p:spPr bwMode="auto">
            <a:xfrm>
              <a:off x="8296958" y="4720458"/>
              <a:ext cx="0" cy="419876"/>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19" name="AutoShape 3"/>
            <p:cNvCxnSpPr>
              <a:cxnSpLocks noChangeShapeType="1"/>
            </p:cNvCxnSpPr>
            <p:nvPr/>
          </p:nvCxnSpPr>
          <p:spPr bwMode="auto">
            <a:xfrm>
              <a:off x="8166992" y="5138103"/>
              <a:ext cx="263089" cy="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20" name="AutoShape 3"/>
            <p:cNvCxnSpPr>
              <a:cxnSpLocks noChangeShapeType="1"/>
            </p:cNvCxnSpPr>
            <p:nvPr/>
          </p:nvCxnSpPr>
          <p:spPr bwMode="auto">
            <a:xfrm>
              <a:off x="8209836" y="5200010"/>
              <a:ext cx="178671" cy="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sp>
          <p:nvSpPr>
            <p:cNvPr id="21" name="Text Box 40"/>
            <p:cNvSpPr txBox="1"/>
            <p:nvPr/>
          </p:nvSpPr>
          <p:spPr bwMode="auto">
            <a:xfrm>
              <a:off x="5691381" y="3846920"/>
              <a:ext cx="2023141" cy="3494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lnSpc>
                  <a:spcPct val="115000"/>
                </a:lnSpc>
                <a:spcAft>
                  <a:spcPts val="1000"/>
                </a:spcAft>
                <a:defRPr/>
              </a:pPr>
              <a:r>
                <a:rPr lang="en-US" sz="1400" dirty="0">
                  <a:ea typeface="Calibri" pitchFamily="34" charset="0"/>
                  <a:cs typeface="Times New Roman" pitchFamily="18" charset="0"/>
                </a:rPr>
                <a:t>analog input 5</a:t>
              </a:r>
            </a:p>
          </p:txBody>
        </p:sp>
        <p:sp>
          <p:nvSpPr>
            <p:cNvPr id="22" name="Text Box 6"/>
            <p:cNvSpPr txBox="1"/>
            <p:nvPr/>
          </p:nvSpPr>
          <p:spPr bwMode="auto">
            <a:xfrm>
              <a:off x="6459011" y="3093942"/>
              <a:ext cx="1579158" cy="3004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r">
                <a:lnSpc>
                  <a:spcPct val="115000"/>
                </a:lnSpc>
                <a:spcBef>
                  <a:spcPts val="0"/>
                </a:spcBef>
                <a:spcAft>
                  <a:spcPts val="1000"/>
                </a:spcAft>
                <a:defRPr/>
              </a:pPr>
              <a:r>
                <a:rPr lang="en-US" sz="1400" dirty="0">
                  <a:solidFill>
                    <a:schemeClr val="tx1"/>
                  </a:solidFill>
                  <a:ea typeface="Calibri"/>
                  <a:cs typeface="Calibri"/>
                </a:rPr>
                <a:t>thermistor</a:t>
              </a:r>
              <a:endParaRPr lang="en-US" sz="1400" dirty="0">
                <a:solidFill>
                  <a:schemeClr val="tx1"/>
                </a:solidFill>
                <a:ea typeface="Calibri"/>
                <a:cs typeface="Times New Roman"/>
              </a:endParaRPr>
            </a:p>
          </p:txBody>
        </p:sp>
        <p:sp>
          <p:nvSpPr>
            <p:cNvPr id="23" name="Text Box 6"/>
            <p:cNvSpPr txBox="1"/>
            <p:nvPr/>
          </p:nvSpPr>
          <p:spPr bwMode="auto">
            <a:xfrm>
              <a:off x="7078109" y="4356242"/>
              <a:ext cx="1098516" cy="33285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r">
                <a:lnSpc>
                  <a:spcPct val="115000"/>
                </a:lnSpc>
                <a:spcBef>
                  <a:spcPts val="0"/>
                </a:spcBef>
                <a:spcAft>
                  <a:spcPts val="1000"/>
                </a:spcAft>
                <a:defRPr/>
              </a:pPr>
              <a:r>
                <a:rPr lang="en-US" sz="1400" dirty="0">
                  <a:solidFill>
                    <a:schemeClr val="tx1"/>
                  </a:solidFill>
                </a:rPr>
                <a:t>10k</a:t>
              </a:r>
              <a:r>
                <a:rPr lang="en-US" sz="1400" dirty="0">
                  <a:solidFill>
                    <a:schemeClr val="tx1"/>
                  </a:solidFill>
                  <a:latin typeface="Symbol" pitchFamily="18" charset="2"/>
                </a:rPr>
                <a:t>W</a:t>
              </a:r>
            </a:p>
          </p:txBody>
        </p:sp>
        <p:grpSp>
          <p:nvGrpSpPr>
            <p:cNvPr id="24" name="Group 23"/>
            <p:cNvGrpSpPr/>
            <p:nvPr/>
          </p:nvGrpSpPr>
          <p:grpSpPr>
            <a:xfrm>
              <a:off x="8139370" y="2896811"/>
              <a:ext cx="299129" cy="2141443"/>
              <a:chOff x="5165842" y="2573689"/>
              <a:chExt cx="299129" cy="2141443"/>
            </a:xfrm>
          </p:grpSpPr>
          <p:sp>
            <p:nvSpPr>
              <p:cNvPr id="35" name="Rectangle 34"/>
              <p:cNvSpPr/>
              <p:nvPr/>
            </p:nvSpPr>
            <p:spPr>
              <a:xfrm>
                <a:off x="5392280" y="2573689"/>
                <a:ext cx="45719" cy="371732"/>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Rectangle 35"/>
              <p:cNvSpPr/>
              <p:nvPr/>
            </p:nvSpPr>
            <p:spPr>
              <a:xfrm>
                <a:off x="5165842" y="2610948"/>
                <a:ext cx="45719" cy="371732"/>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Rectangle 36"/>
              <p:cNvSpPr/>
              <p:nvPr/>
            </p:nvSpPr>
            <p:spPr>
              <a:xfrm>
                <a:off x="5419252" y="3999576"/>
                <a:ext cx="45719" cy="371732"/>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Rectangle 37"/>
              <p:cNvSpPr/>
              <p:nvPr/>
            </p:nvSpPr>
            <p:spPr>
              <a:xfrm>
                <a:off x="5190240" y="4031409"/>
                <a:ext cx="45719" cy="371732"/>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Rectangle 38"/>
              <p:cNvSpPr/>
              <p:nvPr/>
            </p:nvSpPr>
            <p:spPr>
              <a:xfrm>
                <a:off x="5266958" y="4343400"/>
                <a:ext cx="45719" cy="371732"/>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5" name="Group 12"/>
            <p:cNvGrpSpPr>
              <a:grpSpLocks/>
            </p:cNvGrpSpPr>
            <p:nvPr/>
          </p:nvGrpSpPr>
          <p:grpSpPr bwMode="auto">
            <a:xfrm>
              <a:off x="6855165" y="3852751"/>
              <a:ext cx="1447800" cy="66675"/>
              <a:chOff x="-321" y="139005"/>
              <a:chExt cx="1448099" cy="66674"/>
            </a:xfrm>
          </p:grpSpPr>
          <p:sp>
            <p:nvSpPr>
              <p:cNvPr id="33" name="Oval 32"/>
              <p:cNvSpPr/>
              <p:nvPr/>
            </p:nvSpPr>
            <p:spPr>
              <a:xfrm>
                <a:off x="1381089" y="139005"/>
                <a:ext cx="66689" cy="66674"/>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cxnSp>
            <p:nvCxnSpPr>
              <p:cNvPr id="34" name="Straight Connector 33"/>
              <p:cNvCxnSpPr/>
              <p:nvPr/>
            </p:nvCxnSpPr>
            <p:spPr>
              <a:xfrm flipH="1">
                <a:off x="-321" y="167580"/>
                <a:ext cx="1390937" cy="0"/>
              </a:xfrm>
              <a:prstGeom prst="line">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8064903" y="2459675"/>
              <a:ext cx="444020" cy="1827967"/>
              <a:chOff x="7419278" y="1149252"/>
              <a:chExt cx="444020" cy="1827967"/>
            </a:xfrm>
          </p:grpSpPr>
          <p:sp>
            <p:nvSpPr>
              <p:cNvPr id="27" name="Rectangle 26"/>
              <p:cNvSpPr/>
              <p:nvPr/>
            </p:nvSpPr>
            <p:spPr>
              <a:xfrm>
                <a:off x="7523356" y="1676400"/>
                <a:ext cx="191164" cy="479502"/>
              </a:xfrm>
              <a:prstGeom prst="rect">
                <a:avLst/>
              </a:prstGeom>
              <a:ln w="19050">
                <a:solidFill>
                  <a:srgbClr val="002060"/>
                </a:solid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8" name="Straight Connector 27"/>
              <p:cNvCxnSpPr/>
              <p:nvPr/>
            </p:nvCxnSpPr>
            <p:spPr bwMode="auto">
              <a:xfrm flipH="1">
                <a:off x="7419278" y="1821367"/>
                <a:ext cx="379142" cy="34197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auto">
              <a:xfrm>
                <a:off x="7791277" y="1639230"/>
                <a:ext cx="0" cy="19700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rot="16200000" flipV="1">
                <a:off x="7775487" y="1817188"/>
                <a:ext cx="129904" cy="45719"/>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1" name="Straight Connector 30"/>
              <p:cNvCxnSpPr/>
              <p:nvPr/>
            </p:nvCxnSpPr>
            <p:spPr bwMode="auto">
              <a:xfrm flipH="1">
                <a:off x="7620200" y="2153521"/>
                <a:ext cx="1" cy="82369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auto">
              <a:xfrm flipH="1">
                <a:off x="7620199" y="1149252"/>
                <a:ext cx="1261" cy="52952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grpSp>
      <p:sp>
        <p:nvSpPr>
          <p:cNvPr id="5" name="Rectangle 4"/>
          <p:cNvSpPr/>
          <p:nvPr/>
        </p:nvSpPr>
        <p:spPr>
          <a:xfrm>
            <a:off x="7713463" y="2210019"/>
            <a:ext cx="3228716" cy="2246769"/>
          </a:xfrm>
          <a:prstGeom prst="rect">
            <a:avLst/>
          </a:prstGeom>
          <a:ln w="12700">
            <a:solidFill>
              <a:schemeClr val="tx1"/>
            </a:solidFill>
          </a:ln>
        </p:spPr>
        <p:txBody>
          <a:bodyPr wrap="square">
            <a:spAutoFit/>
          </a:bodyPr>
          <a:lstStyle/>
          <a:p>
            <a:r>
              <a:rPr lang="en-US" sz="1400" dirty="0" err="1">
                <a:solidFill>
                  <a:srgbClr val="17A1A5"/>
                </a:solidFill>
                <a:latin typeface="Courier Std" panose="02070409020205020404" pitchFamily="49" charset="0"/>
                <a:ea typeface="Cambria Math" panose="02040503050406030204" pitchFamily="18" charset="0"/>
                <a:cs typeface="Courier New" panose="02070309020205020404" pitchFamily="49" charset="0"/>
              </a:rPr>
              <a:t>int</a:t>
            </a:r>
            <a:r>
              <a:rPr lang="en-US" sz="1400" dirty="0">
                <a:latin typeface="Courier Std" panose="02070409020205020404" pitchFamily="49" charset="0"/>
                <a:ea typeface="Cambria Math" panose="02040503050406030204" pitchFamily="18" charset="0"/>
                <a:cs typeface="Courier New" panose="02070309020205020404" pitchFamily="49" charset="0"/>
              </a:rPr>
              <a:t> </a:t>
            </a:r>
            <a:r>
              <a:rPr lang="en-US" sz="1400" dirty="0" err="1">
                <a:latin typeface="Courier Std" panose="02070409020205020404" pitchFamily="49" charset="0"/>
                <a:ea typeface="Cambria Math" panose="02040503050406030204" pitchFamily="18" charset="0"/>
                <a:cs typeface="Courier New" panose="02070309020205020404" pitchFamily="49" charset="0"/>
              </a:rPr>
              <a:t>val</a:t>
            </a:r>
            <a:r>
              <a:rPr lang="en-US" sz="1400" dirty="0">
                <a:latin typeface="Courier Std" panose="02070409020205020404" pitchFamily="49" charset="0"/>
                <a:ea typeface="Cambria Math" panose="02040503050406030204" pitchFamily="18" charset="0"/>
                <a:cs typeface="Courier New" panose="02070309020205020404" pitchFamily="49" charset="0"/>
              </a:rPr>
              <a:t> = 0;                 </a:t>
            </a:r>
          </a:p>
          <a:p>
            <a:endParaRPr lang="en-US" sz="1400" dirty="0">
              <a:latin typeface="Courier Std" panose="02070409020205020404" pitchFamily="49" charset="0"/>
              <a:ea typeface="Cambria Math" panose="02040503050406030204" pitchFamily="18" charset="0"/>
              <a:cs typeface="Courier New" panose="02070309020205020404" pitchFamily="49" charset="0"/>
            </a:endParaRPr>
          </a:p>
          <a:p>
            <a:r>
              <a:rPr lang="en-US" sz="1400" dirty="0">
                <a:solidFill>
                  <a:srgbClr val="17A1A5"/>
                </a:solidFill>
                <a:latin typeface="Courier Std" panose="02070409020205020404" pitchFamily="49" charset="0"/>
                <a:ea typeface="Cambria Math" panose="02040503050406030204" pitchFamily="18" charset="0"/>
                <a:cs typeface="Courier New" panose="02070309020205020404" pitchFamily="49" charset="0"/>
              </a:rPr>
              <a:t>void</a:t>
            </a:r>
            <a:r>
              <a:rPr lang="en-US" sz="1400" dirty="0">
                <a:latin typeface="Courier Std" panose="02070409020205020404" pitchFamily="49" charset="0"/>
                <a:ea typeface="Cambria Math" panose="02040503050406030204" pitchFamily="18" charset="0"/>
                <a:cs typeface="Courier New" panose="02070309020205020404" pitchFamily="49" charset="0"/>
              </a:rPr>
              <a:t> </a:t>
            </a:r>
            <a:r>
              <a:rPr lang="en-US" sz="1400" dirty="0">
                <a:solidFill>
                  <a:srgbClr val="5E6D03"/>
                </a:solidFill>
                <a:latin typeface="Courier Std" panose="02070409020205020404" pitchFamily="49" charset="0"/>
                <a:ea typeface="Cambria Math" panose="02040503050406030204" pitchFamily="18" charset="0"/>
                <a:cs typeface="Courier New" panose="02070309020205020404" pitchFamily="49" charset="0"/>
              </a:rPr>
              <a:t>setup</a:t>
            </a:r>
            <a:r>
              <a:rPr lang="en-US" sz="1400" dirty="0">
                <a:latin typeface="Courier Std" panose="02070409020205020404" pitchFamily="49" charset="0"/>
                <a:ea typeface="Cambria Math" panose="02040503050406030204" pitchFamily="18" charset="0"/>
                <a:cs typeface="Courier New" panose="02070309020205020404" pitchFamily="49" charset="0"/>
              </a:rPr>
              <a:t>() {  </a:t>
            </a:r>
          </a:p>
          <a:p>
            <a:r>
              <a:rPr lang="en-US" sz="1400" dirty="0">
                <a:latin typeface="Courier Std" panose="02070409020205020404" pitchFamily="49" charset="0"/>
                <a:ea typeface="Cambria Math" panose="02040503050406030204" pitchFamily="18" charset="0"/>
                <a:cs typeface="Courier New" panose="02070309020205020404" pitchFamily="49" charset="0"/>
              </a:rPr>
              <a:t>   </a:t>
            </a:r>
            <a:r>
              <a:rPr lang="en-US" sz="1400" dirty="0" err="1">
                <a:solidFill>
                  <a:srgbClr val="D35400"/>
                </a:solidFill>
                <a:latin typeface="Courier Std" panose="02070409020205020404" pitchFamily="49" charset="0"/>
                <a:ea typeface="Cambria Math" panose="02040503050406030204" pitchFamily="18" charset="0"/>
                <a:cs typeface="Courier New" panose="02070309020205020404" pitchFamily="49" charset="0"/>
              </a:rPr>
              <a:t>Serial</a:t>
            </a:r>
            <a:r>
              <a:rPr lang="en-US" sz="1400" dirty="0" err="1">
                <a:latin typeface="Courier Std" panose="02070409020205020404" pitchFamily="49" charset="0"/>
                <a:ea typeface="Cambria Math" panose="02040503050406030204" pitchFamily="18" charset="0"/>
                <a:cs typeface="Courier New" panose="02070309020205020404" pitchFamily="49" charset="0"/>
              </a:rPr>
              <a:t>.</a:t>
            </a:r>
            <a:r>
              <a:rPr lang="en-US" sz="1400" dirty="0" err="1">
                <a:solidFill>
                  <a:srgbClr val="D35400"/>
                </a:solidFill>
                <a:latin typeface="Courier Std" panose="02070409020205020404" pitchFamily="49" charset="0"/>
                <a:ea typeface="Cambria Math" panose="02040503050406030204" pitchFamily="18" charset="0"/>
                <a:cs typeface="Courier New" panose="02070309020205020404" pitchFamily="49" charset="0"/>
              </a:rPr>
              <a:t>begin</a:t>
            </a:r>
            <a:r>
              <a:rPr lang="en-US" sz="1400" dirty="0">
                <a:latin typeface="Courier Std" panose="02070409020205020404" pitchFamily="49" charset="0"/>
                <a:ea typeface="Cambria Math" panose="02040503050406030204" pitchFamily="18" charset="0"/>
                <a:cs typeface="Courier New" panose="02070309020205020404" pitchFamily="49" charset="0"/>
              </a:rPr>
              <a:t>(9600);              </a:t>
            </a:r>
          </a:p>
          <a:p>
            <a:r>
              <a:rPr lang="en-US" sz="1400" dirty="0">
                <a:latin typeface="Courier Std" panose="02070409020205020404" pitchFamily="49" charset="0"/>
                <a:ea typeface="Cambria Math" panose="02040503050406030204" pitchFamily="18" charset="0"/>
                <a:cs typeface="Courier New" panose="02070309020205020404" pitchFamily="49" charset="0"/>
              </a:rPr>
              <a:t>}</a:t>
            </a:r>
          </a:p>
          <a:p>
            <a:endParaRPr lang="en-US" sz="1400" dirty="0">
              <a:latin typeface="Courier Std" panose="02070409020205020404" pitchFamily="49" charset="0"/>
              <a:ea typeface="Cambria Math" panose="02040503050406030204" pitchFamily="18" charset="0"/>
              <a:cs typeface="Courier New" panose="02070309020205020404" pitchFamily="49" charset="0"/>
            </a:endParaRPr>
          </a:p>
          <a:p>
            <a:r>
              <a:rPr lang="en-US" sz="1400" dirty="0">
                <a:solidFill>
                  <a:srgbClr val="17A1A5"/>
                </a:solidFill>
                <a:latin typeface="Courier Std" panose="02070409020205020404" pitchFamily="49" charset="0"/>
                <a:ea typeface="Cambria Math" panose="02040503050406030204" pitchFamily="18" charset="0"/>
                <a:cs typeface="Courier New" panose="02070309020205020404" pitchFamily="49" charset="0"/>
              </a:rPr>
              <a:t>void</a:t>
            </a:r>
            <a:r>
              <a:rPr lang="en-US" sz="1400" dirty="0">
                <a:latin typeface="Courier Std" panose="02070409020205020404" pitchFamily="49" charset="0"/>
                <a:ea typeface="Cambria Math" panose="02040503050406030204" pitchFamily="18" charset="0"/>
                <a:cs typeface="Courier New" panose="02070309020205020404" pitchFamily="49" charset="0"/>
              </a:rPr>
              <a:t> </a:t>
            </a:r>
            <a:r>
              <a:rPr lang="en-US" sz="1400" dirty="0">
                <a:solidFill>
                  <a:srgbClr val="5E6D03"/>
                </a:solidFill>
                <a:latin typeface="Courier Std" panose="02070409020205020404" pitchFamily="49" charset="0"/>
                <a:ea typeface="Cambria Math" panose="02040503050406030204" pitchFamily="18" charset="0"/>
                <a:cs typeface="Courier New" panose="02070309020205020404" pitchFamily="49" charset="0"/>
              </a:rPr>
              <a:t>loop</a:t>
            </a:r>
            <a:r>
              <a:rPr lang="en-US" sz="1400" dirty="0">
                <a:latin typeface="Courier Std" panose="02070409020205020404" pitchFamily="49" charset="0"/>
                <a:ea typeface="Cambria Math" panose="02040503050406030204" pitchFamily="18" charset="0"/>
                <a:cs typeface="Courier New" panose="02070309020205020404" pitchFamily="49" charset="0"/>
              </a:rPr>
              <a:t>() {</a:t>
            </a:r>
          </a:p>
          <a:p>
            <a:r>
              <a:rPr lang="en-US" sz="1400" dirty="0">
                <a:latin typeface="Courier Std" panose="02070409020205020404" pitchFamily="49" charset="0"/>
                <a:ea typeface="Cambria Math" panose="02040503050406030204" pitchFamily="18" charset="0"/>
                <a:cs typeface="Courier New" panose="02070309020205020404" pitchFamily="49" charset="0"/>
              </a:rPr>
              <a:t>    </a:t>
            </a:r>
            <a:r>
              <a:rPr lang="en-US" sz="1400" dirty="0" err="1">
                <a:latin typeface="Courier Std" panose="02070409020205020404" pitchFamily="49" charset="0"/>
                <a:ea typeface="Cambria Math" panose="02040503050406030204" pitchFamily="18" charset="0"/>
                <a:cs typeface="Courier New" panose="02070309020205020404" pitchFamily="49" charset="0"/>
              </a:rPr>
              <a:t>val</a:t>
            </a:r>
            <a:r>
              <a:rPr lang="en-US" sz="1400" dirty="0">
                <a:latin typeface="Courier Std" panose="02070409020205020404" pitchFamily="49" charset="0"/>
                <a:ea typeface="Cambria Math" panose="02040503050406030204" pitchFamily="18" charset="0"/>
                <a:cs typeface="Courier New" panose="02070309020205020404" pitchFamily="49" charset="0"/>
              </a:rPr>
              <a:t> = </a:t>
            </a:r>
            <a:r>
              <a:rPr lang="en-US" sz="1400" dirty="0" err="1">
                <a:solidFill>
                  <a:srgbClr val="D35400"/>
                </a:solidFill>
                <a:latin typeface="Courier Std" panose="02070409020205020404" pitchFamily="49" charset="0"/>
                <a:ea typeface="Cambria Math" panose="02040503050406030204" pitchFamily="18" charset="0"/>
                <a:cs typeface="Courier New" panose="02070309020205020404" pitchFamily="49" charset="0"/>
              </a:rPr>
              <a:t>analogRead</a:t>
            </a:r>
            <a:r>
              <a:rPr lang="en-US" sz="1400" dirty="0">
                <a:latin typeface="Courier Std" panose="02070409020205020404" pitchFamily="49" charset="0"/>
                <a:ea typeface="Cambria Math" panose="02040503050406030204" pitchFamily="18" charset="0"/>
                <a:cs typeface="Courier New" panose="02070309020205020404" pitchFamily="49" charset="0"/>
              </a:rPr>
              <a:t>(5);      </a:t>
            </a:r>
          </a:p>
          <a:p>
            <a:r>
              <a:rPr lang="en-US" sz="1400" dirty="0">
                <a:latin typeface="Courier Std" panose="02070409020205020404" pitchFamily="49" charset="0"/>
                <a:ea typeface="Cambria Math" panose="02040503050406030204" pitchFamily="18" charset="0"/>
                <a:cs typeface="Courier New" panose="02070309020205020404" pitchFamily="49" charset="0"/>
              </a:rPr>
              <a:t>    </a:t>
            </a:r>
            <a:r>
              <a:rPr lang="en-US" sz="1400" dirty="0" err="1">
                <a:solidFill>
                  <a:srgbClr val="D35400"/>
                </a:solidFill>
                <a:latin typeface="Courier Std" panose="02070409020205020404" pitchFamily="49" charset="0"/>
                <a:ea typeface="Cambria Math" panose="02040503050406030204" pitchFamily="18" charset="0"/>
                <a:cs typeface="Courier New" panose="02070309020205020404" pitchFamily="49" charset="0"/>
              </a:rPr>
              <a:t>Serial</a:t>
            </a:r>
            <a:r>
              <a:rPr lang="en-US" sz="1400" dirty="0" err="1">
                <a:latin typeface="Courier Std" panose="02070409020205020404" pitchFamily="49" charset="0"/>
                <a:ea typeface="Cambria Math" panose="02040503050406030204" pitchFamily="18" charset="0"/>
                <a:cs typeface="Courier New" panose="02070309020205020404" pitchFamily="49" charset="0"/>
              </a:rPr>
              <a:t>.</a:t>
            </a:r>
            <a:r>
              <a:rPr lang="en-US" sz="1400" dirty="0" err="1">
                <a:solidFill>
                  <a:srgbClr val="D35400"/>
                </a:solidFill>
                <a:latin typeface="Courier Std" panose="02070409020205020404" pitchFamily="49" charset="0"/>
                <a:ea typeface="Cambria Math" panose="02040503050406030204" pitchFamily="18" charset="0"/>
                <a:cs typeface="Courier New" panose="02070309020205020404" pitchFamily="49" charset="0"/>
              </a:rPr>
              <a:t>println</a:t>
            </a:r>
            <a:r>
              <a:rPr lang="en-US" sz="1400" dirty="0">
                <a:latin typeface="Courier Std" panose="02070409020205020404" pitchFamily="49" charset="0"/>
                <a:ea typeface="Cambria Math" panose="02040503050406030204" pitchFamily="18" charset="0"/>
                <a:cs typeface="Courier New" panose="02070309020205020404" pitchFamily="49" charset="0"/>
              </a:rPr>
              <a:t>(</a:t>
            </a:r>
            <a:r>
              <a:rPr lang="en-US" sz="1400" dirty="0" err="1">
                <a:latin typeface="Courier Std" panose="02070409020205020404" pitchFamily="49" charset="0"/>
                <a:ea typeface="Cambria Math" panose="02040503050406030204" pitchFamily="18" charset="0"/>
                <a:cs typeface="Courier New" panose="02070309020205020404" pitchFamily="49" charset="0"/>
              </a:rPr>
              <a:t>val</a:t>
            </a:r>
            <a:r>
              <a:rPr lang="en-US" sz="1400" dirty="0">
                <a:latin typeface="Courier Std" panose="02070409020205020404" pitchFamily="49" charset="0"/>
                <a:ea typeface="Cambria Math" panose="02040503050406030204" pitchFamily="18" charset="0"/>
                <a:cs typeface="Courier New" panose="02070309020205020404" pitchFamily="49" charset="0"/>
              </a:rPr>
              <a:t>);      </a:t>
            </a:r>
          </a:p>
          <a:p>
            <a:r>
              <a:rPr lang="en-US" sz="1400" dirty="0">
                <a:latin typeface="Courier Std" panose="02070409020205020404" pitchFamily="49" charset="0"/>
                <a:ea typeface="Cambria Math" panose="02040503050406030204" pitchFamily="18" charset="0"/>
                <a:cs typeface="Courier New" panose="02070309020205020404" pitchFamily="49" charset="0"/>
              </a:rPr>
              <a:t>}</a:t>
            </a:r>
          </a:p>
        </p:txBody>
      </p:sp>
      <p:sp>
        <p:nvSpPr>
          <p:cNvPr id="42" name="Content Placeholder 2"/>
          <p:cNvSpPr txBox="1">
            <a:spLocks/>
          </p:cNvSpPr>
          <p:nvPr/>
        </p:nvSpPr>
        <p:spPr>
          <a:xfrm>
            <a:off x="314502" y="5016810"/>
            <a:ext cx="11048996" cy="993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Press your fingers over the thermistor (Increase temperature).</a:t>
            </a:r>
          </a:p>
          <a:p>
            <a:r>
              <a:rPr lang="en-US" sz="2400" dirty="0"/>
              <a:t>What do you observe?</a:t>
            </a:r>
          </a:p>
        </p:txBody>
      </p:sp>
      <p:sp>
        <p:nvSpPr>
          <p:cNvPr id="43" name="Content Placeholder 2"/>
          <p:cNvSpPr txBox="1">
            <a:spLocks/>
          </p:cNvSpPr>
          <p:nvPr/>
        </p:nvSpPr>
        <p:spPr>
          <a:xfrm>
            <a:off x="3954398" y="5455967"/>
            <a:ext cx="6274719" cy="4002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3087"/>
                </a:solidFill>
              </a:rPr>
              <a:t>Analog Value </a:t>
            </a:r>
            <a:r>
              <a:rPr lang="en-US" sz="2400" u="sng" dirty="0">
                <a:solidFill>
                  <a:srgbClr val="003087"/>
                </a:solidFill>
              </a:rPr>
              <a:t>Increases</a:t>
            </a:r>
            <a:r>
              <a:rPr lang="en-US" sz="2400" dirty="0">
                <a:solidFill>
                  <a:srgbClr val="003087"/>
                </a:solidFill>
              </a:rPr>
              <a:t> as Temperature </a:t>
            </a:r>
            <a:r>
              <a:rPr lang="en-US" sz="2400" u="sng" dirty="0">
                <a:solidFill>
                  <a:srgbClr val="003087"/>
                </a:solidFill>
              </a:rPr>
              <a:t>Increases</a:t>
            </a:r>
            <a:endParaRPr lang="en-US" sz="2000" u="sng" dirty="0">
              <a:solidFill>
                <a:srgbClr val="003087"/>
              </a:solidFill>
            </a:endParaRPr>
          </a:p>
        </p:txBody>
      </p:sp>
      <p:pic>
        <p:nvPicPr>
          <p:cNvPr id="44" name="Picture 4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069468" y="2061470"/>
            <a:ext cx="3014825" cy="2687593"/>
          </a:xfrm>
          <a:prstGeom prst="rect">
            <a:avLst/>
          </a:prstGeom>
        </p:spPr>
      </p:pic>
      <p:sp>
        <p:nvSpPr>
          <p:cNvPr id="45" name="Rectangle 44"/>
          <p:cNvSpPr/>
          <p:nvPr/>
        </p:nvSpPr>
        <p:spPr>
          <a:xfrm>
            <a:off x="5719156" y="5379906"/>
            <a:ext cx="1159714" cy="374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961120" y="5379905"/>
            <a:ext cx="1264165" cy="374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74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animBg="1"/>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84" y="153932"/>
            <a:ext cx="10515600" cy="705609"/>
          </a:xfrm>
        </p:spPr>
        <p:txBody>
          <a:bodyPr/>
          <a:lstStyle/>
          <a:p>
            <a:r>
              <a:rPr lang="en-US" dirty="0"/>
              <a:t>Collect Data Using Arduino</a:t>
            </a:r>
          </a:p>
        </p:txBody>
      </p:sp>
      <p:sp>
        <p:nvSpPr>
          <p:cNvPr id="3" name="Content Placeholder 2"/>
          <p:cNvSpPr>
            <a:spLocks noGrp="1"/>
          </p:cNvSpPr>
          <p:nvPr>
            <p:ph idx="1"/>
          </p:nvPr>
        </p:nvSpPr>
        <p:spPr>
          <a:xfrm>
            <a:off x="314502" y="967536"/>
            <a:ext cx="11048996" cy="993470"/>
          </a:xfrm>
        </p:spPr>
        <p:txBody>
          <a:bodyPr>
            <a:noAutofit/>
          </a:bodyPr>
          <a:lstStyle/>
          <a:p>
            <a:r>
              <a:rPr lang="en-US" sz="2400" dirty="0"/>
              <a:t>Analog values can be converted to voltage drop across the 10k</a:t>
            </a:r>
            <a:r>
              <a:rPr lang="el-GR" sz="2400" dirty="0">
                <a:latin typeface="Calibri" panose="020F0502020204030204" pitchFamily="34" charset="0"/>
              </a:rPr>
              <a:t>Ω</a:t>
            </a:r>
            <a:r>
              <a:rPr lang="en-US" sz="2400" dirty="0">
                <a:latin typeface="Calibri" panose="020F0502020204030204" pitchFamily="34" charset="0"/>
              </a:rPr>
              <a:t> resistor</a:t>
            </a:r>
          </a:p>
          <a:p>
            <a:pPr lvl="1"/>
            <a:endParaRPr lang="en-US" sz="2000" dirty="0"/>
          </a:p>
        </p:txBody>
      </p:sp>
      <p:sp>
        <p:nvSpPr>
          <p:cNvPr id="4" name="Slide Number Placeholder 3"/>
          <p:cNvSpPr>
            <a:spLocks noGrp="1"/>
          </p:cNvSpPr>
          <p:nvPr>
            <p:ph type="sldNum" sz="quarter" idx="12"/>
          </p:nvPr>
        </p:nvSpPr>
        <p:spPr/>
        <p:txBody>
          <a:bodyPr/>
          <a:lstStyle/>
          <a:p>
            <a:fld id="{9CEB20FD-57B4-4116-B954-02381E95969F}" type="slidenum">
              <a:rPr lang="en-US" smtClean="0"/>
              <a:pPr/>
              <a:t>7</a:t>
            </a:fld>
            <a:endParaRPr lang="en-US" dirty="0"/>
          </a:p>
        </p:txBody>
      </p:sp>
      <p:grpSp>
        <p:nvGrpSpPr>
          <p:cNvPr id="44" name="Group 43"/>
          <p:cNvGrpSpPr/>
          <p:nvPr/>
        </p:nvGrpSpPr>
        <p:grpSpPr>
          <a:xfrm>
            <a:off x="9411029" y="266711"/>
            <a:ext cx="1952469" cy="2395120"/>
            <a:chOff x="5691381" y="2106186"/>
            <a:chExt cx="2896917" cy="3146205"/>
          </a:xfrm>
        </p:grpSpPr>
        <p:grpSp>
          <p:nvGrpSpPr>
            <p:cNvPr id="45" name="Group 44"/>
            <p:cNvGrpSpPr/>
            <p:nvPr/>
          </p:nvGrpSpPr>
          <p:grpSpPr>
            <a:xfrm>
              <a:off x="7945957" y="2106186"/>
              <a:ext cx="642341" cy="438150"/>
              <a:chOff x="7916715" y="2215208"/>
              <a:chExt cx="642341" cy="438150"/>
            </a:xfrm>
          </p:grpSpPr>
          <p:sp>
            <p:nvSpPr>
              <p:cNvPr id="75" name="Text Box 61"/>
              <p:cNvSpPr txBox="1"/>
              <p:nvPr/>
            </p:nvSpPr>
            <p:spPr bwMode="auto">
              <a:xfrm>
                <a:off x="7916715" y="2215208"/>
                <a:ext cx="642341" cy="4381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lnSpc>
                    <a:spcPct val="115000"/>
                  </a:lnSpc>
                  <a:spcBef>
                    <a:spcPts val="0"/>
                  </a:spcBef>
                  <a:spcAft>
                    <a:spcPts val="1000"/>
                  </a:spcAft>
                  <a:defRPr/>
                </a:pPr>
                <a:r>
                  <a:rPr lang="en-US" sz="1600" dirty="0">
                    <a:solidFill>
                      <a:schemeClr val="tx1"/>
                    </a:solidFill>
                    <a:ea typeface="Calibri"/>
                    <a:cs typeface="Times New Roman"/>
                  </a:rPr>
                  <a:t>5V</a:t>
                </a:r>
                <a:endParaRPr lang="en-US" sz="1200" dirty="0">
                  <a:solidFill>
                    <a:schemeClr val="tx1"/>
                  </a:solidFill>
                  <a:ea typeface="Calibri"/>
                  <a:cs typeface="Times New Roman"/>
                </a:endParaRPr>
              </a:p>
            </p:txBody>
          </p:sp>
          <p:cxnSp>
            <p:nvCxnSpPr>
              <p:cNvPr id="76" name="AutoShape 3"/>
              <p:cNvCxnSpPr>
                <a:cxnSpLocks noChangeShapeType="1"/>
              </p:cNvCxnSpPr>
              <p:nvPr/>
            </p:nvCxnSpPr>
            <p:spPr bwMode="auto">
              <a:xfrm>
                <a:off x="8105089" y="2569499"/>
                <a:ext cx="275533" cy="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grpSp>
        <p:cxnSp>
          <p:nvCxnSpPr>
            <p:cNvPr id="46" name="AutoShape 4"/>
            <p:cNvCxnSpPr>
              <a:cxnSpLocks noChangeShapeType="1"/>
            </p:cNvCxnSpPr>
            <p:nvPr/>
          </p:nvCxnSpPr>
          <p:spPr bwMode="auto">
            <a:xfrm>
              <a:off x="8252678" y="5252391"/>
              <a:ext cx="99650" cy="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47" name="AutoShape 7"/>
            <p:cNvCxnSpPr>
              <a:cxnSpLocks noChangeShapeType="1"/>
            </p:cNvCxnSpPr>
            <p:nvPr/>
          </p:nvCxnSpPr>
          <p:spPr bwMode="auto">
            <a:xfrm flipH="1">
              <a:off x="8209836" y="4345928"/>
              <a:ext cx="182163" cy="10077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48" name="AutoShape 8"/>
            <p:cNvCxnSpPr>
              <a:cxnSpLocks noChangeShapeType="1"/>
            </p:cNvCxnSpPr>
            <p:nvPr/>
          </p:nvCxnSpPr>
          <p:spPr bwMode="auto">
            <a:xfrm>
              <a:off x="8209836" y="4446698"/>
              <a:ext cx="182163" cy="50385"/>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49" name="AutoShape 9"/>
            <p:cNvCxnSpPr>
              <a:cxnSpLocks noChangeShapeType="1"/>
            </p:cNvCxnSpPr>
            <p:nvPr/>
          </p:nvCxnSpPr>
          <p:spPr bwMode="auto">
            <a:xfrm flipH="1">
              <a:off x="8209836" y="4497084"/>
              <a:ext cx="182163" cy="106369"/>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50" name="AutoShape 10"/>
            <p:cNvCxnSpPr>
              <a:cxnSpLocks noChangeShapeType="1"/>
            </p:cNvCxnSpPr>
            <p:nvPr/>
          </p:nvCxnSpPr>
          <p:spPr bwMode="auto">
            <a:xfrm>
              <a:off x="8209836" y="4602892"/>
              <a:ext cx="182163" cy="50385"/>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51" name="AutoShape 13"/>
            <p:cNvCxnSpPr>
              <a:cxnSpLocks noChangeShapeType="1"/>
            </p:cNvCxnSpPr>
            <p:nvPr/>
          </p:nvCxnSpPr>
          <p:spPr bwMode="auto">
            <a:xfrm>
              <a:off x="8257522" y="4278378"/>
              <a:ext cx="134477" cy="6755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52" name="AutoShape 14"/>
            <p:cNvCxnSpPr>
              <a:cxnSpLocks noChangeShapeType="1"/>
            </p:cNvCxnSpPr>
            <p:nvPr/>
          </p:nvCxnSpPr>
          <p:spPr bwMode="auto">
            <a:xfrm flipH="1">
              <a:off x="8290859" y="4653278"/>
              <a:ext cx="101141" cy="72775"/>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53" name="AutoShape 15"/>
            <p:cNvCxnSpPr>
              <a:cxnSpLocks noChangeShapeType="1"/>
            </p:cNvCxnSpPr>
            <p:nvPr/>
          </p:nvCxnSpPr>
          <p:spPr bwMode="auto">
            <a:xfrm>
              <a:off x="8296958" y="4720458"/>
              <a:ext cx="0" cy="419876"/>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54" name="AutoShape 3"/>
            <p:cNvCxnSpPr>
              <a:cxnSpLocks noChangeShapeType="1"/>
            </p:cNvCxnSpPr>
            <p:nvPr/>
          </p:nvCxnSpPr>
          <p:spPr bwMode="auto">
            <a:xfrm>
              <a:off x="8166992" y="5138103"/>
              <a:ext cx="263089" cy="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cxnSp>
          <p:nvCxnSpPr>
            <p:cNvPr id="55" name="AutoShape 3"/>
            <p:cNvCxnSpPr>
              <a:cxnSpLocks noChangeShapeType="1"/>
            </p:cNvCxnSpPr>
            <p:nvPr/>
          </p:nvCxnSpPr>
          <p:spPr bwMode="auto">
            <a:xfrm>
              <a:off x="8209836" y="5200010"/>
              <a:ext cx="178671" cy="0"/>
            </a:xfrm>
            <a:prstGeom prst="straightConnector1">
              <a:avLst/>
            </a:prstGeom>
            <a:noFill/>
            <a:ln w="19050">
              <a:solidFill>
                <a:srgbClr val="002060"/>
              </a:solidFill>
              <a:round/>
              <a:headEnd/>
              <a:tailEnd/>
            </a:ln>
            <a:extLst>
              <a:ext uri="{909E8E84-426E-40DD-AFC4-6F175D3DCCD1}">
                <a14:hiddenFill xmlns:a14="http://schemas.microsoft.com/office/drawing/2010/main">
                  <a:noFill/>
                </a14:hiddenFill>
              </a:ext>
            </a:extLst>
          </p:spPr>
        </p:cxnSp>
        <p:sp>
          <p:nvSpPr>
            <p:cNvPr id="56" name="Text Box 40"/>
            <p:cNvSpPr txBox="1"/>
            <p:nvPr/>
          </p:nvSpPr>
          <p:spPr bwMode="auto">
            <a:xfrm>
              <a:off x="5691381" y="3846920"/>
              <a:ext cx="2023141" cy="3494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lnSpc>
                  <a:spcPct val="115000"/>
                </a:lnSpc>
                <a:spcAft>
                  <a:spcPts val="1000"/>
                </a:spcAft>
                <a:defRPr/>
              </a:pPr>
              <a:r>
                <a:rPr lang="en-US" sz="1400" dirty="0">
                  <a:ea typeface="Calibri" pitchFamily="34" charset="0"/>
                  <a:cs typeface="Times New Roman" pitchFamily="18" charset="0"/>
                </a:rPr>
                <a:t>analog input 5</a:t>
              </a:r>
            </a:p>
          </p:txBody>
        </p:sp>
        <p:sp>
          <p:nvSpPr>
            <p:cNvPr id="57" name="Text Box 6"/>
            <p:cNvSpPr txBox="1"/>
            <p:nvPr/>
          </p:nvSpPr>
          <p:spPr bwMode="auto">
            <a:xfrm>
              <a:off x="6459011" y="3093942"/>
              <a:ext cx="1579158" cy="3004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r">
                <a:lnSpc>
                  <a:spcPct val="115000"/>
                </a:lnSpc>
                <a:spcBef>
                  <a:spcPts val="0"/>
                </a:spcBef>
                <a:spcAft>
                  <a:spcPts val="1000"/>
                </a:spcAft>
                <a:defRPr/>
              </a:pPr>
              <a:r>
                <a:rPr lang="en-US" sz="1400" dirty="0">
                  <a:solidFill>
                    <a:schemeClr val="tx1"/>
                  </a:solidFill>
                  <a:ea typeface="Calibri"/>
                  <a:cs typeface="Calibri"/>
                </a:rPr>
                <a:t>thermistor</a:t>
              </a:r>
              <a:endParaRPr lang="en-US" sz="1400" dirty="0">
                <a:solidFill>
                  <a:schemeClr val="tx1"/>
                </a:solidFill>
                <a:ea typeface="Calibri"/>
                <a:cs typeface="Times New Roman"/>
              </a:endParaRPr>
            </a:p>
          </p:txBody>
        </p:sp>
        <p:sp>
          <p:nvSpPr>
            <p:cNvPr id="58" name="Text Box 6"/>
            <p:cNvSpPr txBox="1"/>
            <p:nvPr/>
          </p:nvSpPr>
          <p:spPr bwMode="auto">
            <a:xfrm>
              <a:off x="7078109" y="4356242"/>
              <a:ext cx="1098516" cy="33285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r">
                <a:lnSpc>
                  <a:spcPct val="115000"/>
                </a:lnSpc>
                <a:spcBef>
                  <a:spcPts val="0"/>
                </a:spcBef>
                <a:spcAft>
                  <a:spcPts val="1000"/>
                </a:spcAft>
                <a:defRPr/>
              </a:pPr>
              <a:r>
                <a:rPr lang="en-US" sz="1400" dirty="0">
                  <a:solidFill>
                    <a:schemeClr val="tx1"/>
                  </a:solidFill>
                </a:rPr>
                <a:t>10k</a:t>
              </a:r>
              <a:r>
                <a:rPr lang="en-US" sz="1400" dirty="0">
                  <a:solidFill>
                    <a:schemeClr val="tx1"/>
                  </a:solidFill>
                  <a:latin typeface="Symbol" pitchFamily="18" charset="2"/>
                </a:rPr>
                <a:t>W</a:t>
              </a:r>
            </a:p>
          </p:txBody>
        </p:sp>
        <p:grpSp>
          <p:nvGrpSpPr>
            <p:cNvPr id="59" name="Group 58"/>
            <p:cNvGrpSpPr/>
            <p:nvPr/>
          </p:nvGrpSpPr>
          <p:grpSpPr>
            <a:xfrm>
              <a:off x="8139370" y="2896811"/>
              <a:ext cx="299129" cy="2141443"/>
              <a:chOff x="5165842" y="2573689"/>
              <a:chExt cx="299129" cy="2141443"/>
            </a:xfrm>
          </p:grpSpPr>
          <p:sp>
            <p:nvSpPr>
              <p:cNvPr id="70" name="Rectangle 69"/>
              <p:cNvSpPr/>
              <p:nvPr/>
            </p:nvSpPr>
            <p:spPr>
              <a:xfrm>
                <a:off x="5392280" y="2573689"/>
                <a:ext cx="45719" cy="371732"/>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Rectangle 70"/>
              <p:cNvSpPr/>
              <p:nvPr/>
            </p:nvSpPr>
            <p:spPr>
              <a:xfrm>
                <a:off x="5165842" y="2610948"/>
                <a:ext cx="45719" cy="371732"/>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Rectangle 71"/>
              <p:cNvSpPr/>
              <p:nvPr/>
            </p:nvSpPr>
            <p:spPr>
              <a:xfrm>
                <a:off x="5419252" y="3999576"/>
                <a:ext cx="45719" cy="371732"/>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3" name="Rectangle 72"/>
              <p:cNvSpPr/>
              <p:nvPr/>
            </p:nvSpPr>
            <p:spPr>
              <a:xfrm>
                <a:off x="5190240" y="4031409"/>
                <a:ext cx="45719" cy="371732"/>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Rectangle 73"/>
              <p:cNvSpPr/>
              <p:nvPr/>
            </p:nvSpPr>
            <p:spPr>
              <a:xfrm>
                <a:off x="5266958" y="4343400"/>
                <a:ext cx="45719" cy="371732"/>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0" name="Group 12"/>
            <p:cNvGrpSpPr>
              <a:grpSpLocks/>
            </p:cNvGrpSpPr>
            <p:nvPr/>
          </p:nvGrpSpPr>
          <p:grpSpPr bwMode="auto">
            <a:xfrm>
              <a:off x="6855165" y="3852751"/>
              <a:ext cx="1447800" cy="66675"/>
              <a:chOff x="-321" y="139005"/>
              <a:chExt cx="1448099" cy="66674"/>
            </a:xfrm>
          </p:grpSpPr>
          <p:sp>
            <p:nvSpPr>
              <p:cNvPr id="68" name="Oval 67"/>
              <p:cNvSpPr/>
              <p:nvPr/>
            </p:nvSpPr>
            <p:spPr>
              <a:xfrm>
                <a:off x="1381089" y="139005"/>
                <a:ext cx="66689" cy="66674"/>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cxnSp>
            <p:nvCxnSpPr>
              <p:cNvPr id="69" name="Straight Connector 68"/>
              <p:cNvCxnSpPr/>
              <p:nvPr/>
            </p:nvCxnSpPr>
            <p:spPr>
              <a:xfrm flipH="1">
                <a:off x="-321" y="167580"/>
                <a:ext cx="1390937" cy="0"/>
              </a:xfrm>
              <a:prstGeom prst="line">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8064903" y="2459675"/>
              <a:ext cx="434854" cy="1827967"/>
              <a:chOff x="7419278" y="1149252"/>
              <a:chExt cx="434854" cy="1827967"/>
            </a:xfrm>
          </p:grpSpPr>
          <p:sp>
            <p:nvSpPr>
              <p:cNvPr id="62" name="Rectangle 61"/>
              <p:cNvSpPr/>
              <p:nvPr/>
            </p:nvSpPr>
            <p:spPr>
              <a:xfrm>
                <a:off x="7523356" y="1676400"/>
                <a:ext cx="191164" cy="479502"/>
              </a:xfrm>
              <a:prstGeom prst="rect">
                <a:avLst/>
              </a:prstGeom>
              <a:ln w="19050">
                <a:solidFill>
                  <a:srgbClr val="002060"/>
                </a:solid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3" name="Straight Connector 62"/>
              <p:cNvCxnSpPr/>
              <p:nvPr/>
            </p:nvCxnSpPr>
            <p:spPr bwMode="auto">
              <a:xfrm flipH="1">
                <a:off x="7419278" y="1821367"/>
                <a:ext cx="379142" cy="34197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auto">
              <a:xfrm>
                <a:off x="7791277" y="1639230"/>
                <a:ext cx="0" cy="19700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rot="16200000" flipV="1">
                <a:off x="7766321" y="1817188"/>
                <a:ext cx="129903" cy="45719"/>
              </a:xfrm>
              <a:prstGeom prst="rect">
                <a:avLst/>
              </a:prstGeom>
              <a:solidFill>
                <a:schemeClr val="bg1"/>
              </a:solidFill>
              <a:ln>
                <a:no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6" name="Straight Connector 65"/>
              <p:cNvCxnSpPr/>
              <p:nvPr/>
            </p:nvCxnSpPr>
            <p:spPr bwMode="auto">
              <a:xfrm flipH="1">
                <a:off x="7620200" y="2153521"/>
                <a:ext cx="1" cy="82369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auto">
              <a:xfrm flipH="1">
                <a:off x="7620199" y="1149252"/>
                <a:ext cx="1261" cy="52952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7" name="TextBox 76"/>
              <p:cNvSpPr txBox="1"/>
              <p:nvPr/>
            </p:nvSpPr>
            <p:spPr>
              <a:xfrm>
                <a:off x="2612842" y="1457642"/>
                <a:ext cx="4341701" cy="61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𝑣𝑜𝑙𝑡𝑎𝑔𝑒</m:t>
                      </m:r>
                      <m:r>
                        <a:rPr lang="en-US" i="1" smtClean="0">
                          <a:latin typeface="Cambria Math"/>
                        </a:rPr>
                        <m:t>=</m:t>
                      </m:r>
                      <m:r>
                        <m:rPr>
                          <m:nor/>
                        </m:rPr>
                        <a:rPr lang="en-US" b="1" dirty="0" smtClean="0">
                          <a:solidFill>
                            <a:srgbClr val="D35400"/>
                          </a:solidFill>
                          <a:latin typeface="Courier New" pitchFamily="49" charset="0"/>
                          <a:cs typeface="Courier New" pitchFamily="49" charset="0"/>
                        </a:rPr>
                        <m:t>analogRead</m:t>
                      </m:r>
                      <m:r>
                        <a:rPr lang="en-US" i="1" dirty="0" smtClean="0">
                          <a:solidFill>
                            <a:schemeClr val="accent6">
                              <a:lumMod val="75000"/>
                            </a:schemeClr>
                          </a:solidFill>
                          <a:latin typeface="Cambria Math"/>
                          <a:cs typeface="Courier New" pitchFamily="49" charset="0"/>
                        </a:rPr>
                        <m:t> </m:t>
                      </m:r>
                      <m:r>
                        <a:rPr lang="en-US" b="0" i="1" smtClean="0">
                          <a:latin typeface="Cambria Math" panose="02040503050406030204" pitchFamily="18" charset="0"/>
                          <a:ea typeface="Cambria Math"/>
                        </a:rPr>
                        <m:t>𝑣𝑎𝑙𝑢𝑒</m:t>
                      </m:r>
                      <m:r>
                        <a:rPr lang="en-US" i="1">
                          <a:latin typeface="Cambria Math"/>
                          <a:ea typeface="Cambria Math"/>
                        </a:rPr>
                        <m:t>∙</m:t>
                      </m:r>
                      <m:f>
                        <m:fPr>
                          <m:ctrlPr>
                            <a:rPr lang="en-US" i="1">
                              <a:latin typeface="Cambria Math" panose="02040503050406030204" pitchFamily="18" charset="0"/>
                              <a:ea typeface="Cambria Math"/>
                            </a:rPr>
                          </m:ctrlPr>
                        </m:fPr>
                        <m:num>
                          <m:r>
                            <a:rPr lang="en-US" i="1">
                              <a:latin typeface="Cambria Math"/>
                              <a:ea typeface="Cambria Math"/>
                            </a:rPr>
                            <m:t>5 </m:t>
                          </m:r>
                          <m:r>
                            <a:rPr lang="en-US" i="1">
                              <a:latin typeface="Cambria Math"/>
                              <a:ea typeface="Cambria Math"/>
                            </a:rPr>
                            <m:t>𝑣𝑜𝑙𝑡𝑠</m:t>
                          </m:r>
                        </m:num>
                        <m:den>
                          <m:r>
                            <a:rPr lang="en-US" i="1">
                              <a:latin typeface="Cambria Math"/>
                              <a:ea typeface="Cambria Math"/>
                            </a:rPr>
                            <m:t>1023</m:t>
                          </m:r>
                        </m:den>
                      </m:f>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2612842" y="1457642"/>
                <a:ext cx="4341701" cy="6183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p:cNvSpPr txBox="1">
                <a:spLocks/>
              </p:cNvSpPr>
              <p:nvPr/>
            </p:nvSpPr>
            <p:spPr>
              <a:xfrm>
                <a:off x="314501" y="2394377"/>
                <a:ext cx="11048997" cy="38531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2400" dirty="0"/>
                  <a:t>Recall Resistors in series and Ohm’s Law: </a:t>
                </a:r>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𝑅</m:t>
                    </m:r>
                  </m:oMath>
                </a14:m>
                <a:endParaRPr lang="en-US" sz="2400" dirty="0"/>
              </a:p>
              <a:p>
                <a:pPr lvl="1">
                  <a:spcAft>
                    <a:spcPts val="1200"/>
                  </a:spcAft>
                </a:pPr>
                <a:r>
                  <a:rPr lang="en-US" sz="2000" dirty="0"/>
                  <a:t>If the voltage drop across the 10k</a:t>
                </a:r>
                <a:r>
                  <a:rPr lang="el-GR" sz="2000" dirty="0">
                    <a:latin typeface="Calibri" panose="020F0502020204030204" pitchFamily="34" charset="0"/>
                  </a:rPr>
                  <a:t>Ω</a:t>
                </a:r>
                <a:r>
                  <a:rPr lang="en-US" sz="2000" dirty="0">
                    <a:latin typeface="Calibri" panose="020F0502020204030204" pitchFamily="34" charset="0"/>
                  </a:rPr>
                  <a:t> resistor increases, then the voltage drop across the thermistor </a:t>
                </a:r>
                <a:r>
                  <a:rPr lang="en-US" sz="2000" u="sng" dirty="0">
                    <a:latin typeface="Calibri" panose="020F0502020204030204" pitchFamily="34" charset="0"/>
                  </a:rPr>
                  <a:t>		 </a:t>
                </a:r>
                <a:r>
                  <a:rPr lang="en-US" sz="2000" dirty="0">
                    <a:latin typeface="Calibri" panose="020F0502020204030204" pitchFamily="34" charset="0"/>
                  </a:rPr>
                  <a:t>.</a:t>
                </a:r>
              </a:p>
              <a:p>
                <a:pPr lvl="1"/>
                <a:r>
                  <a:rPr lang="en-US" sz="2000" dirty="0">
                    <a:latin typeface="Calibri" panose="020F0502020204030204" pitchFamily="34" charset="0"/>
                  </a:rPr>
                  <a:t>If the voltage drop across the thermistor decreases, then the resistance of the thermistor</a:t>
                </a:r>
              </a:p>
              <a:p>
                <a:pPr marL="457200" lvl="1" indent="0">
                  <a:spcAft>
                    <a:spcPts val="1200"/>
                  </a:spcAft>
                  <a:buNone/>
                </a:pPr>
                <a:r>
                  <a:rPr lang="en-US" sz="2000" dirty="0">
                    <a:latin typeface="Calibri" panose="020F0502020204030204" pitchFamily="34" charset="0"/>
                  </a:rPr>
                  <a:t>   </a:t>
                </a:r>
                <a:r>
                  <a:rPr lang="en-US" sz="2000" u="sng" dirty="0">
                    <a:latin typeface="Calibri" panose="020F0502020204030204" pitchFamily="34" charset="0"/>
                  </a:rPr>
                  <a:t>		 </a:t>
                </a:r>
                <a:r>
                  <a:rPr lang="en-US" sz="2000" dirty="0">
                    <a:latin typeface="Calibri" panose="020F0502020204030204" pitchFamily="34" charset="0"/>
                  </a:rPr>
                  <a:t>.</a:t>
                </a:r>
              </a:p>
              <a:p>
                <a:pPr>
                  <a:spcAft>
                    <a:spcPts val="600"/>
                  </a:spcAft>
                </a:pPr>
                <a:r>
                  <a:rPr lang="en-US" sz="2400" b="1" dirty="0">
                    <a:latin typeface="Calibri" panose="020F0502020204030204" pitchFamily="34" charset="0"/>
                  </a:rPr>
                  <a:t>Summary: </a:t>
                </a:r>
                <a:r>
                  <a:rPr lang="en-US" sz="2400" dirty="0">
                    <a:latin typeface="Calibri" panose="020F0502020204030204" pitchFamily="34" charset="0"/>
                  </a:rPr>
                  <a:t>An increases in analog values read by the Arduino means the resistance of the thermistor is </a:t>
                </a:r>
                <a:r>
                  <a:rPr lang="en-US" sz="2400" u="sng" dirty="0">
                    <a:latin typeface="Calibri" panose="020F0502020204030204" pitchFamily="34" charset="0"/>
                  </a:rPr>
                  <a:t>		  </a:t>
                </a:r>
                <a:r>
                  <a:rPr lang="en-US" sz="2400" dirty="0">
                    <a:latin typeface="Calibri" panose="020F0502020204030204" pitchFamily="34" charset="0"/>
                  </a:rPr>
                  <a:t> which means temperature is increasing.</a:t>
                </a:r>
              </a:p>
              <a:p>
                <a:pPr>
                  <a:spcAft>
                    <a:spcPts val="1200"/>
                  </a:spcAft>
                </a:pPr>
                <a:r>
                  <a:rPr lang="en-US" sz="2400" dirty="0">
                    <a:latin typeface="Calibri" panose="020F0502020204030204" pitchFamily="34" charset="0"/>
                  </a:rPr>
                  <a:t>Is this consistent with the values read by your </a:t>
                </a:r>
                <a:r>
                  <a:rPr lang="en-US" sz="2400" dirty="0" err="1">
                    <a:latin typeface="Calibri" panose="020F0502020204030204" pitchFamily="34" charset="0"/>
                  </a:rPr>
                  <a:t>multimeter</a:t>
                </a:r>
                <a:r>
                  <a:rPr lang="en-US" sz="2400" dirty="0">
                    <a:latin typeface="Calibri" panose="020F0502020204030204" pitchFamily="34" charset="0"/>
                  </a:rPr>
                  <a:t> at the beginning of class?</a:t>
                </a:r>
                <a:endParaRPr lang="en-US" sz="2400" dirty="0"/>
              </a:p>
            </p:txBody>
          </p:sp>
        </mc:Choice>
        <mc:Fallback xmlns="">
          <p:sp>
            <p:nvSpPr>
              <p:cNvPr id="78" name="Content Placeholder 2"/>
              <p:cNvSpPr txBox="1">
                <a:spLocks noRot="1" noChangeAspect="1" noMove="1" noResize="1" noEditPoints="1" noAdjustHandles="1" noChangeArrowheads="1" noChangeShapeType="1" noTextEdit="1"/>
              </p:cNvSpPr>
              <p:nvPr/>
            </p:nvSpPr>
            <p:spPr>
              <a:xfrm>
                <a:off x="314501" y="2394377"/>
                <a:ext cx="11048997" cy="3853129"/>
              </a:xfrm>
              <a:prstGeom prst="rect">
                <a:avLst/>
              </a:prstGeom>
              <a:blipFill>
                <a:blip r:embed="rId3"/>
                <a:stretch>
                  <a:fillRect l="-773" t="-2215" r="-221"/>
                </a:stretch>
              </a:blipFill>
            </p:spPr>
            <p:txBody>
              <a:bodyPr/>
              <a:lstStyle/>
              <a:p>
                <a:r>
                  <a:rPr lang="en-US">
                    <a:noFill/>
                  </a:rPr>
                  <a:t> </a:t>
                </a:r>
              </a:p>
            </p:txBody>
          </p:sp>
        </mc:Fallback>
      </mc:AlternateContent>
      <p:sp>
        <p:nvSpPr>
          <p:cNvPr id="43" name="Content Placeholder 2"/>
          <p:cNvSpPr txBox="1">
            <a:spLocks/>
          </p:cNvSpPr>
          <p:nvPr/>
        </p:nvSpPr>
        <p:spPr>
          <a:xfrm>
            <a:off x="1070751" y="3213647"/>
            <a:ext cx="1439164" cy="4002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3087"/>
                </a:solidFill>
              </a:rPr>
              <a:t>decreases</a:t>
            </a:r>
            <a:endParaRPr lang="en-US" sz="1800" u="sng" dirty="0">
              <a:solidFill>
                <a:srgbClr val="003087"/>
              </a:solidFill>
            </a:endParaRPr>
          </a:p>
        </p:txBody>
      </p:sp>
      <p:sp>
        <p:nvSpPr>
          <p:cNvPr id="79" name="Content Placeholder 2"/>
          <p:cNvSpPr txBox="1">
            <a:spLocks/>
          </p:cNvSpPr>
          <p:nvPr/>
        </p:nvSpPr>
        <p:spPr>
          <a:xfrm>
            <a:off x="1070751" y="4026335"/>
            <a:ext cx="1439164" cy="4002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3087"/>
                </a:solidFill>
              </a:rPr>
              <a:t>decreases</a:t>
            </a:r>
            <a:endParaRPr lang="en-US" sz="1800" u="sng" dirty="0">
              <a:solidFill>
                <a:srgbClr val="003087"/>
              </a:solidFill>
            </a:endParaRPr>
          </a:p>
        </p:txBody>
      </p:sp>
      <p:sp>
        <p:nvSpPr>
          <p:cNvPr id="80" name="Content Placeholder 2"/>
          <p:cNvSpPr txBox="1">
            <a:spLocks/>
          </p:cNvSpPr>
          <p:nvPr/>
        </p:nvSpPr>
        <p:spPr>
          <a:xfrm>
            <a:off x="2714442" y="4923914"/>
            <a:ext cx="1671291" cy="4002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3087"/>
                </a:solidFill>
              </a:rPr>
              <a:t>decreasing</a:t>
            </a:r>
            <a:endParaRPr lang="en-US" sz="2000" u="sng" dirty="0">
              <a:solidFill>
                <a:srgbClr val="003087"/>
              </a:solidFill>
            </a:endParaRPr>
          </a:p>
        </p:txBody>
      </p:sp>
      <p:sp>
        <p:nvSpPr>
          <p:cNvPr id="81" name="Rectangle 80"/>
          <p:cNvSpPr/>
          <p:nvPr/>
        </p:nvSpPr>
        <p:spPr>
          <a:xfrm>
            <a:off x="1070751" y="3259015"/>
            <a:ext cx="1219962" cy="2368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070751" y="4106951"/>
            <a:ext cx="1116268" cy="182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806853" y="4942767"/>
            <a:ext cx="1359793" cy="317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67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8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uiExpand="1" build="p"/>
      <p:bldP spid="81" grpId="0" animBg="1"/>
      <p:bldP spid="82" grpId="0" animBg="1"/>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84" y="153932"/>
            <a:ext cx="10515600" cy="705609"/>
          </a:xfrm>
        </p:spPr>
        <p:txBody>
          <a:bodyPr/>
          <a:lstStyle/>
          <a:p>
            <a:r>
              <a:rPr lang="en-US" dirty="0"/>
              <a:t>Calibration Equation</a:t>
            </a:r>
          </a:p>
        </p:txBody>
      </p:sp>
      <p:sp>
        <p:nvSpPr>
          <p:cNvPr id="3" name="Content Placeholder 2"/>
          <p:cNvSpPr>
            <a:spLocks noGrp="1"/>
          </p:cNvSpPr>
          <p:nvPr>
            <p:ph idx="1"/>
          </p:nvPr>
        </p:nvSpPr>
        <p:spPr>
          <a:xfrm>
            <a:off x="314502" y="967536"/>
            <a:ext cx="11048996" cy="827397"/>
          </a:xfrm>
        </p:spPr>
        <p:txBody>
          <a:bodyPr>
            <a:noAutofit/>
          </a:bodyPr>
          <a:lstStyle/>
          <a:p>
            <a:r>
              <a:rPr lang="en-US" sz="2400" dirty="0"/>
              <a:t>Develop an equation that correlates analog values to temperature values</a:t>
            </a:r>
          </a:p>
          <a:p>
            <a:pPr lvl="1"/>
            <a:r>
              <a:rPr lang="en-US" sz="2000" dirty="0">
                <a:latin typeface="Calibri" panose="020F0502020204030204" pitchFamily="34" charset="0"/>
              </a:rPr>
              <a:t>Use known temperature values that are mapped to analog values read by the Arduino</a:t>
            </a:r>
          </a:p>
          <a:p>
            <a:pPr marL="457200" lvl="1" indent="0">
              <a:buNone/>
            </a:pPr>
            <a:endParaRPr lang="en-US" sz="2000" dirty="0"/>
          </a:p>
        </p:txBody>
      </p:sp>
      <p:sp>
        <p:nvSpPr>
          <p:cNvPr id="4" name="Slide Number Placeholder 3"/>
          <p:cNvSpPr>
            <a:spLocks noGrp="1"/>
          </p:cNvSpPr>
          <p:nvPr>
            <p:ph type="sldNum" sz="quarter" idx="12"/>
          </p:nvPr>
        </p:nvSpPr>
        <p:spPr/>
        <p:txBody>
          <a:bodyPr/>
          <a:lstStyle/>
          <a:p>
            <a:fld id="{9CEB20FD-57B4-4116-B954-02381E95969F}" type="slidenum">
              <a:rPr lang="en-US" smtClean="0"/>
              <a:pPr/>
              <a:t>8</a:t>
            </a:fld>
            <a:endParaRPr lang="en-US" dirty="0"/>
          </a:p>
        </p:txBody>
      </p:sp>
      <p:sp>
        <p:nvSpPr>
          <p:cNvPr id="81" name="Content Placeholder 2"/>
          <p:cNvSpPr txBox="1">
            <a:spLocks/>
          </p:cNvSpPr>
          <p:nvPr/>
        </p:nvSpPr>
        <p:spPr>
          <a:xfrm>
            <a:off x="314502" y="1902928"/>
            <a:ext cx="4351765" cy="3795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400" dirty="0"/>
              <a:t>Setup per three students:</a:t>
            </a:r>
          </a:p>
          <a:p>
            <a:pPr lvl="1"/>
            <a:r>
              <a:rPr lang="en-US" sz="2000" dirty="0">
                <a:latin typeface="Calibri" panose="020F0502020204030204" pitchFamily="34" charset="0"/>
              </a:rPr>
              <a:t>1 Cup</a:t>
            </a:r>
          </a:p>
          <a:p>
            <a:pPr lvl="1">
              <a:spcAft>
                <a:spcPts val="600"/>
              </a:spcAft>
            </a:pPr>
            <a:r>
              <a:rPr lang="en-US" sz="2000" dirty="0">
                <a:latin typeface="Calibri" panose="020F0502020204030204" pitchFamily="34" charset="0"/>
              </a:rPr>
              <a:t>1 digital thermometer</a:t>
            </a:r>
          </a:p>
          <a:p>
            <a:pPr>
              <a:spcAft>
                <a:spcPts val="600"/>
              </a:spcAft>
            </a:pPr>
            <a:r>
              <a:rPr lang="en-US" sz="2400" dirty="0">
                <a:latin typeface="Calibri" panose="020F0502020204030204" pitchFamily="34" charset="0"/>
              </a:rPr>
              <a:t>Setup per Individual</a:t>
            </a:r>
          </a:p>
          <a:p>
            <a:pPr lvl="1">
              <a:spcAft>
                <a:spcPts val="600"/>
              </a:spcAft>
            </a:pPr>
            <a:r>
              <a:rPr lang="en-US" sz="2000" dirty="0">
                <a:latin typeface="Calibri" panose="020F0502020204030204" pitchFamily="34" charset="0"/>
              </a:rPr>
              <a:t>Waterproofed thermistor in voltage divider circuit</a:t>
            </a:r>
          </a:p>
          <a:p>
            <a:pPr lvl="1">
              <a:spcAft>
                <a:spcPts val="600"/>
              </a:spcAft>
            </a:pPr>
            <a:r>
              <a:rPr lang="en-US" sz="2000" dirty="0">
                <a:latin typeface="Calibri" panose="020F0502020204030204" pitchFamily="34" charset="0"/>
              </a:rPr>
              <a:t>Arduino, laptop, Excel</a:t>
            </a:r>
          </a:p>
          <a:p>
            <a:pPr marL="457200" lvl="1" indent="0">
              <a:spcAft>
                <a:spcPts val="600"/>
              </a:spcAft>
              <a:buFont typeface="Arial" panose="020B0604020202020204" pitchFamily="34" charset="0"/>
              <a:buNone/>
            </a:pPr>
            <a:endParaRPr lang="en-US" sz="2000" dirty="0"/>
          </a:p>
        </p:txBody>
      </p:sp>
      <p:sp>
        <p:nvSpPr>
          <p:cNvPr id="82" name="Content Placeholder 2"/>
          <p:cNvSpPr txBox="1">
            <a:spLocks/>
          </p:cNvSpPr>
          <p:nvPr/>
        </p:nvSpPr>
        <p:spPr>
          <a:xfrm>
            <a:off x="489254" y="5146158"/>
            <a:ext cx="4012408" cy="1070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solidFill>
                  <a:srgbClr val="003087"/>
                </a:solidFill>
              </a:rPr>
              <a:t>This is an individual activity. Share the cups and thermometer but perform the calibration on your own.</a:t>
            </a:r>
            <a:endParaRPr lang="en-US" sz="1800" i="1" u="sng" dirty="0">
              <a:solidFill>
                <a:srgbClr val="003087"/>
              </a:solidFill>
            </a:endParaRPr>
          </a:p>
        </p:txBody>
      </p:sp>
      <p:sp>
        <p:nvSpPr>
          <p:cNvPr id="83" name="Content Placeholder 2"/>
          <p:cNvSpPr txBox="1">
            <a:spLocks/>
          </p:cNvSpPr>
          <p:nvPr/>
        </p:nvSpPr>
        <p:spPr>
          <a:xfrm>
            <a:off x="4343400" y="1902928"/>
            <a:ext cx="7620000" cy="48847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400" dirty="0"/>
              <a:t>Procedure (Details on subsequent slides):</a:t>
            </a:r>
          </a:p>
          <a:p>
            <a:pPr lvl="1"/>
            <a:r>
              <a:rPr lang="en-US" sz="2000" b="1" u="sng" dirty="0">
                <a:latin typeface="Calibri" panose="020F0502020204030204" pitchFamily="34" charset="0"/>
              </a:rPr>
              <a:t>Step 1</a:t>
            </a:r>
            <a:r>
              <a:rPr lang="en-US" sz="2000" b="1" dirty="0">
                <a:latin typeface="Calibri" panose="020F0502020204030204" pitchFamily="34" charset="0"/>
              </a:rPr>
              <a:t>: </a:t>
            </a:r>
            <a:r>
              <a:rPr lang="en-US" sz="2000" dirty="0">
                <a:latin typeface="Calibri" panose="020F0502020204030204" pitchFamily="34" charset="0"/>
              </a:rPr>
              <a:t>Waterproof your thermistor. </a:t>
            </a:r>
          </a:p>
          <a:p>
            <a:pPr lvl="1"/>
            <a:r>
              <a:rPr lang="en-US" sz="2000" b="1" u="sng" dirty="0">
                <a:latin typeface="Calibri" panose="020F0502020204030204" pitchFamily="34" charset="0"/>
              </a:rPr>
              <a:t>Step 2</a:t>
            </a:r>
            <a:r>
              <a:rPr lang="en-US" sz="2000" b="1" dirty="0">
                <a:latin typeface="Calibri" panose="020F0502020204030204" pitchFamily="34" charset="0"/>
              </a:rPr>
              <a:t>:</a:t>
            </a:r>
            <a:r>
              <a:rPr lang="en-US" sz="2000" dirty="0">
                <a:latin typeface="Calibri" panose="020F0502020204030204" pitchFamily="34" charset="0"/>
              </a:rPr>
              <a:t> Fill your cup with one of the water temperatures (cold, warm, or hot).</a:t>
            </a:r>
          </a:p>
          <a:p>
            <a:pPr lvl="1"/>
            <a:r>
              <a:rPr lang="en-US" sz="2000" b="1" u="sng" dirty="0">
                <a:latin typeface="Calibri" panose="020F0502020204030204" pitchFamily="34" charset="0"/>
              </a:rPr>
              <a:t>Step 3</a:t>
            </a:r>
            <a:r>
              <a:rPr lang="en-US" sz="2000" b="1" dirty="0">
                <a:latin typeface="Calibri" panose="020F0502020204030204" pitchFamily="34" charset="0"/>
              </a:rPr>
              <a:t>: </a:t>
            </a:r>
            <a:r>
              <a:rPr lang="en-US" sz="2000" dirty="0">
                <a:latin typeface="Calibri" panose="020F0502020204030204" pitchFamily="34" charset="0"/>
              </a:rPr>
              <a:t>Write down the °C value of the water from the thermometer and its corresponding analog value from the serial monitor. </a:t>
            </a:r>
          </a:p>
          <a:p>
            <a:pPr lvl="1"/>
            <a:r>
              <a:rPr lang="en-US" sz="2000" b="1" u="sng" dirty="0">
                <a:latin typeface="Calibri" panose="020F0502020204030204" pitchFamily="34" charset="0"/>
              </a:rPr>
              <a:t>Step 4</a:t>
            </a:r>
            <a:r>
              <a:rPr lang="en-US" sz="2000" b="1" dirty="0">
                <a:latin typeface="Calibri" panose="020F0502020204030204" pitchFamily="34" charset="0"/>
              </a:rPr>
              <a:t>: </a:t>
            </a:r>
            <a:r>
              <a:rPr lang="en-US" sz="2000" dirty="0">
                <a:latin typeface="Calibri" panose="020F0502020204030204" pitchFamily="34" charset="0"/>
              </a:rPr>
              <a:t>Repeat steps 2 and 3 for the all water temperatures. You should have a total of three data points (a °C value and analog value for each cup).</a:t>
            </a:r>
          </a:p>
          <a:p>
            <a:pPr lvl="1"/>
            <a:r>
              <a:rPr lang="en-US" sz="2000" b="1" u="sng" dirty="0">
                <a:latin typeface="Calibri" panose="020F0502020204030204" pitchFamily="34" charset="0"/>
              </a:rPr>
              <a:t>Step 5</a:t>
            </a:r>
            <a:r>
              <a:rPr lang="en-US" sz="2000" b="1" dirty="0">
                <a:latin typeface="Calibri" panose="020F0502020204030204" pitchFamily="34" charset="0"/>
              </a:rPr>
              <a:t>: </a:t>
            </a:r>
            <a:r>
              <a:rPr lang="en-US" sz="2000" dirty="0">
                <a:latin typeface="Calibri" panose="020F0502020204030204" pitchFamily="34" charset="0"/>
              </a:rPr>
              <a:t>Record data points in Excel &amp; plot the data points on a scatter plot.</a:t>
            </a:r>
          </a:p>
          <a:p>
            <a:pPr lvl="1"/>
            <a:r>
              <a:rPr lang="en-US" sz="2000" b="1" u="sng" dirty="0">
                <a:latin typeface="Calibri" panose="020F0502020204030204" pitchFamily="34" charset="0"/>
              </a:rPr>
              <a:t>Step 6</a:t>
            </a:r>
            <a:r>
              <a:rPr lang="en-US" sz="2000" b="1" dirty="0">
                <a:latin typeface="Calibri" panose="020F0502020204030204" pitchFamily="34" charset="0"/>
              </a:rPr>
              <a:t>: </a:t>
            </a:r>
            <a:r>
              <a:rPr lang="en-US" sz="2000" dirty="0">
                <a:latin typeface="Calibri" panose="020F0502020204030204" pitchFamily="34" charset="0"/>
              </a:rPr>
              <a:t>Add the appropriate trendline and obtain the corresponding equation.</a:t>
            </a:r>
          </a:p>
          <a:p>
            <a:pPr lvl="1"/>
            <a:endParaRPr lang="en-US" sz="2000" dirty="0">
              <a:latin typeface="Calibri" panose="020F0502020204030204" pitchFamily="34" charset="0"/>
            </a:endParaRPr>
          </a:p>
          <a:p>
            <a:pPr marL="457200" lvl="1" indent="0">
              <a:spcAft>
                <a:spcPts val="600"/>
              </a:spcAft>
              <a:buFont typeface="Arial" panose="020B0604020202020204" pitchFamily="34" charset="0"/>
              <a:buNone/>
            </a:pPr>
            <a:endParaRPr lang="en-US" sz="2000" dirty="0"/>
          </a:p>
        </p:txBody>
      </p:sp>
    </p:spTree>
    <p:extLst>
      <p:ext uri="{BB962C8B-B14F-4D97-AF65-F5344CB8AC3E}">
        <p14:creationId xmlns:p14="http://schemas.microsoft.com/office/powerpoint/2010/main" val="1938716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84" y="153932"/>
            <a:ext cx="10515600" cy="705609"/>
          </a:xfrm>
        </p:spPr>
        <p:txBody>
          <a:bodyPr/>
          <a:lstStyle/>
          <a:p>
            <a:r>
              <a:rPr lang="en-US" dirty="0"/>
              <a:t>Step 1: Waterproofing Thermistor</a:t>
            </a:r>
          </a:p>
        </p:txBody>
      </p:sp>
      <p:sp>
        <p:nvSpPr>
          <p:cNvPr id="4" name="Slide Number Placeholder 3"/>
          <p:cNvSpPr>
            <a:spLocks noGrp="1"/>
          </p:cNvSpPr>
          <p:nvPr>
            <p:ph type="sldNum" sz="quarter" idx="12"/>
          </p:nvPr>
        </p:nvSpPr>
        <p:spPr/>
        <p:txBody>
          <a:bodyPr/>
          <a:lstStyle/>
          <a:p>
            <a:fld id="{9CEB20FD-57B4-4116-B954-02381E95969F}" type="slidenum">
              <a:rPr lang="en-US" smtClean="0"/>
              <a:pPr/>
              <a:t>9</a:t>
            </a:fld>
            <a:endParaRPr lang="en-US" dirty="0"/>
          </a:p>
        </p:txBody>
      </p:sp>
      <p:sp>
        <p:nvSpPr>
          <p:cNvPr id="6" name="Rectangle 5"/>
          <p:cNvSpPr/>
          <p:nvPr/>
        </p:nvSpPr>
        <p:spPr>
          <a:xfrm>
            <a:off x="460524" y="2633420"/>
            <a:ext cx="2212849" cy="646331"/>
          </a:xfrm>
          <a:prstGeom prst="rect">
            <a:avLst/>
          </a:prstGeom>
        </p:spPr>
        <p:txBody>
          <a:bodyPr wrap="square">
            <a:spAutoFit/>
          </a:bodyPr>
          <a:lstStyle/>
          <a:p>
            <a:pPr algn="ctr"/>
            <a:r>
              <a:rPr lang="en-US" dirty="0">
                <a:latin typeface="Calibri" panose="020F0502020204030204" pitchFamily="34" charset="0"/>
              </a:rPr>
              <a:t>Clip approx. 1/2in off of thermistor legs</a:t>
            </a:r>
            <a:endParaRPr lang="en-US" dirty="0"/>
          </a:p>
        </p:txBody>
      </p:sp>
      <p:sp>
        <p:nvSpPr>
          <p:cNvPr id="11" name="Rectangle 10"/>
          <p:cNvSpPr/>
          <p:nvPr/>
        </p:nvSpPr>
        <p:spPr>
          <a:xfrm>
            <a:off x="3146355" y="2633420"/>
            <a:ext cx="2468880" cy="646331"/>
          </a:xfrm>
          <a:prstGeom prst="rect">
            <a:avLst/>
          </a:prstGeom>
        </p:spPr>
        <p:txBody>
          <a:bodyPr wrap="square">
            <a:spAutoFit/>
          </a:bodyPr>
          <a:lstStyle/>
          <a:p>
            <a:pPr algn="ctr"/>
            <a:r>
              <a:rPr lang="en-US" dirty="0">
                <a:latin typeface="Calibri" panose="020F0502020204030204" pitchFamily="34" charset="0"/>
              </a:rPr>
              <a:t>Attach wire extensions to each leg</a:t>
            </a:r>
            <a:endParaRPr lang="en-US" dirty="0"/>
          </a:p>
        </p:txBody>
      </p:sp>
      <p:sp>
        <p:nvSpPr>
          <p:cNvPr id="13" name="Rectangle 12"/>
          <p:cNvSpPr/>
          <p:nvPr/>
        </p:nvSpPr>
        <p:spPr>
          <a:xfrm>
            <a:off x="6287908" y="2598303"/>
            <a:ext cx="3538640" cy="646331"/>
          </a:xfrm>
          <a:prstGeom prst="rect">
            <a:avLst/>
          </a:prstGeom>
        </p:spPr>
        <p:txBody>
          <a:bodyPr wrap="square">
            <a:spAutoFit/>
          </a:bodyPr>
          <a:lstStyle/>
          <a:p>
            <a:pPr algn="ctr"/>
            <a:r>
              <a:rPr lang="en-US" dirty="0">
                <a:latin typeface="Calibri" panose="020F0502020204030204" pitchFamily="34" charset="0"/>
              </a:rPr>
              <a:t>Cut heat shrink material to approx. 3in and slide it over the thermistor </a:t>
            </a:r>
            <a:endParaRPr lang="en-US" dirty="0"/>
          </a:p>
        </p:txBody>
      </p:sp>
      <p:sp>
        <p:nvSpPr>
          <p:cNvPr id="15" name="Rectangle 14"/>
          <p:cNvSpPr/>
          <p:nvPr/>
        </p:nvSpPr>
        <p:spPr>
          <a:xfrm>
            <a:off x="9920494" y="983179"/>
            <a:ext cx="1701733" cy="1754326"/>
          </a:xfrm>
          <a:prstGeom prst="rect">
            <a:avLst/>
          </a:prstGeom>
        </p:spPr>
        <p:txBody>
          <a:bodyPr wrap="square">
            <a:spAutoFit/>
          </a:bodyPr>
          <a:lstStyle/>
          <a:p>
            <a:r>
              <a:rPr lang="en-US" dirty="0">
                <a:latin typeface="Calibri" panose="020F0502020204030204" pitchFamily="34" charset="0"/>
              </a:rPr>
              <a:t>Note: Leave approx. 1/2in of material passed the thermistor to be used as for a seal</a:t>
            </a:r>
            <a:endParaRPr lang="en-US" dirty="0"/>
          </a:p>
        </p:txBody>
      </p:sp>
      <p:sp>
        <p:nvSpPr>
          <p:cNvPr id="17" name="Rectangle 16"/>
          <p:cNvSpPr/>
          <p:nvPr/>
        </p:nvSpPr>
        <p:spPr>
          <a:xfrm>
            <a:off x="530174" y="5511769"/>
            <a:ext cx="2070978" cy="646331"/>
          </a:xfrm>
          <a:prstGeom prst="rect">
            <a:avLst/>
          </a:prstGeom>
        </p:spPr>
        <p:txBody>
          <a:bodyPr wrap="square">
            <a:spAutoFit/>
          </a:bodyPr>
          <a:lstStyle/>
          <a:p>
            <a:pPr algn="ctr"/>
            <a:r>
              <a:rPr lang="en-US" dirty="0">
                <a:latin typeface="Calibri" panose="020F0502020204030204" pitchFamily="34" charset="0"/>
              </a:rPr>
              <a:t>Shrink material using heat gun</a:t>
            </a:r>
            <a:endParaRPr lang="en-US" dirty="0"/>
          </a:p>
        </p:txBody>
      </p:sp>
      <p:sp>
        <p:nvSpPr>
          <p:cNvPr id="19" name="Rectangle 18"/>
          <p:cNvSpPr/>
          <p:nvPr/>
        </p:nvSpPr>
        <p:spPr>
          <a:xfrm>
            <a:off x="3058046" y="5513480"/>
            <a:ext cx="5922534" cy="646331"/>
          </a:xfrm>
          <a:prstGeom prst="rect">
            <a:avLst/>
          </a:prstGeom>
        </p:spPr>
        <p:txBody>
          <a:bodyPr wrap="square">
            <a:spAutoFit/>
          </a:bodyPr>
          <a:lstStyle/>
          <a:p>
            <a:pPr algn="ctr"/>
            <a:r>
              <a:rPr lang="en-US" dirty="0">
                <a:latin typeface="Calibri" panose="020F0502020204030204" pitchFamily="34" charset="0"/>
              </a:rPr>
              <a:t>Clamp end of heated material to seal in the thermistor</a:t>
            </a:r>
          </a:p>
          <a:p>
            <a:pPr algn="ctr"/>
            <a:r>
              <a:rPr lang="en-US" dirty="0">
                <a:latin typeface="Calibri" panose="020F0502020204030204" pitchFamily="34" charset="0"/>
              </a:rPr>
              <a:t>Be sure to not crush the thermistor when clamping material</a:t>
            </a:r>
            <a:endParaRPr lang="en-US" dirty="0"/>
          </a:p>
        </p:txBody>
      </p:sp>
      <p:sp>
        <p:nvSpPr>
          <p:cNvPr id="27" name="Rectangle 26"/>
          <p:cNvSpPr/>
          <p:nvPr/>
        </p:nvSpPr>
        <p:spPr>
          <a:xfrm>
            <a:off x="8980580" y="5567658"/>
            <a:ext cx="2468880" cy="923330"/>
          </a:xfrm>
          <a:prstGeom prst="rect">
            <a:avLst/>
          </a:prstGeom>
        </p:spPr>
        <p:txBody>
          <a:bodyPr wrap="square">
            <a:spAutoFit/>
          </a:bodyPr>
          <a:lstStyle/>
          <a:p>
            <a:pPr algn="ctr"/>
            <a:r>
              <a:rPr lang="en-US" dirty="0">
                <a:latin typeface="Calibri" panose="020F0502020204030204" pitchFamily="34" charset="0"/>
              </a:rPr>
              <a:t>Strip wires jumper wires and connect them to wire extensions</a:t>
            </a:r>
            <a:endParaRPr lang="en-US" dirty="0"/>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14524" r="7634" b="6476"/>
          <a:stretch/>
        </p:blipFill>
        <p:spPr>
          <a:xfrm rot="5400000">
            <a:off x="832852" y="920172"/>
            <a:ext cx="1566158" cy="1748560"/>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3326175" y="1012967"/>
            <a:ext cx="2138322" cy="1596089"/>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rot="5400000">
            <a:off x="7210161" y="172415"/>
            <a:ext cx="1564602" cy="3242478"/>
          </a:xfrm>
          <a:prstGeom prst="rect">
            <a:avLst/>
          </a:prstGeom>
        </p:spPr>
      </p:pic>
      <p:grpSp>
        <p:nvGrpSpPr>
          <p:cNvPr id="33" name="Group 32"/>
          <p:cNvGrpSpPr/>
          <p:nvPr/>
        </p:nvGrpSpPr>
        <p:grpSpPr>
          <a:xfrm>
            <a:off x="8852171" y="1460756"/>
            <a:ext cx="619327" cy="266706"/>
            <a:chOff x="8852171" y="1460756"/>
            <a:chExt cx="619327" cy="266706"/>
          </a:xfrm>
        </p:grpSpPr>
        <p:cxnSp>
          <p:nvCxnSpPr>
            <p:cNvPr id="30" name="Straight Connector 29"/>
            <p:cNvCxnSpPr/>
            <p:nvPr/>
          </p:nvCxnSpPr>
          <p:spPr>
            <a:xfrm>
              <a:off x="8852171" y="1485878"/>
              <a:ext cx="0" cy="241584"/>
            </a:xfrm>
            <a:prstGeom prst="line">
              <a:avLst/>
            </a:prstGeom>
            <a:ln w="19050">
              <a:solidFill>
                <a:srgbClr val="CB333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471498" y="1460756"/>
              <a:ext cx="0" cy="241584"/>
            </a:xfrm>
            <a:prstGeom prst="line">
              <a:avLst/>
            </a:prstGeom>
            <a:ln w="19050">
              <a:solidFill>
                <a:srgbClr val="CB333B"/>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852171" y="1606670"/>
              <a:ext cx="619327" cy="0"/>
            </a:xfrm>
            <a:prstGeom prst="straightConnector1">
              <a:avLst/>
            </a:prstGeom>
            <a:ln w="19050">
              <a:solidFill>
                <a:srgbClr val="CB333B"/>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8669295" y="988066"/>
            <a:ext cx="956084" cy="646331"/>
          </a:xfrm>
          <a:prstGeom prst="rect">
            <a:avLst/>
          </a:prstGeom>
        </p:spPr>
        <p:txBody>
          <a:bodyPr wrap="square">
            <a:spAutoFit/>
          </a:bodyPr>
          <a:lstStyle/>
          <a:p>
            <a:pPr algn="ctr"/>
            <a:r>
              <a:rPr lang="en-US" sz="1200" dirty="0">
                <a:solidFill>
                  <a:srgbClr val="CB333B"/>
                </a:solidFill>
                <a:latin typeface="Calibri" panose="020F0502020204030204" pitchFamily="34" charset="0"/>
              </a:rPr>
              <a:t>1/2in of extra material</a:t>
            </a:r>
            <a:endParaRPr lang="en-US" sz="1200" dirty="0">
              <a:solidFill>
                <a:srgbClr val="CB333B"/>
              </a:solidFill>
            </a:endParaRPr>
          </a:p>
        </p:txBody>
      </p:sp>
      <p:sp>
        <p:nvSpPr>
          <p:cNvPr id="41" name="Rectangle 40"/>
          <p:cNvSpPr/>
          <p:nvPr/>
        </p:nvSpPr>
        <p:spPr>
          <a:xfrm>
            <a:off x="7251721" y="2229936"/>
            <a:ext cx="1611014" cy="276999"/>
          </a:xfrm>
          <a:prstGeom prst="rect">
            <a:avLst/>
          </a:prstGeom>
        </p:spPr>
        <p:txBody>
          <a:bodyPr wrap="square">
            <a:spAutoFit/>
          </a:bodyPr>
          <a:lstStyle/>
          <a:p>
            <a:pPr algn="ctr"/>
            <a:r>
              <a:rPr lang="en-US" sz="1200" dirty="0">
                <a:solidFill>
                  <a:srgbClr val="00B050"/>
                </a:solidFill>
                <a:latin typeface="Calibri" panose="020F0502020204030204" pitchFamily="34" charset="0"/>
              </a:rPr>
              <a:t>Tip of Thermistor here</a:t>
            </a:r>
            <a:endParaRPr lang="en-US" sz="1200" dirty="0">
              <a:solidFill>
                <a:srgbClr val="00B050"/>
              </a:solidFill>
            </a:endParaRPr>
          </a:p>
        </p:txBody>
      </p:sp>
      <p:cxnSp>
        <p:nvCxnSpPr>
          <p:cNvPr id="39" name="Straight Arrow Connector 38"/>
          <p:cNvCxnSpPr/>
          <p:nvPr/>
        </p:nvCxnSpPr>
        <p:spPr>
          <a:xfrm flipV="1">
            <a:off x="8486161" y="1860342"/>
            <a:ext cx="327872" cy="37356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9171276" y="3539862"/>
            <a:ext cx="2213038" cy="1954694"/>
          </a:xfrm>
          <a:prstGeom prst="rect">
            <a:avLst/>
          </a:prstGeom>
        </p:spPr>
      </p:pic>
      <p:pic>
        <p:nvPicPr>
          <p:cNvPr id="42" name="Picture 41"/>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Lst>
          </a:blip>
          <a:stretch>
            <a:fillRect/>
          </a:stretch>
        </p:blipFill>
        <p:spPr>
          <a:xfrm>
            <a:off x="3201452" y="3543606"/>
            <a:ext cx="5678291" cy="1950950"/>
          </a:xfrm>
          <a:prstGeom prst="rect">
            <a:avLst/>
          </a:prstGeom>
        </p:spPr>
      </p:pic>
      <p:pic>
        <p:nvPicPr>
          <p:cNvPr id="43" name="Picture 42"/>
          <p:cNvPicPr>
            <a:picLocks noChangeAspect="1"/>
          </p:cNvPicPr>
          <p:nvPr/>
        </p:nvPicPr>
        <p:blipFill>
          <a:blip r:embed="rId12">
            <a:extLst>
              <a:ext uri="{BEBA8EAE-BF5A-486C-A8C5-ECC9F3942E4B}">
                <a14:imgProps xmlns:a14="http://schemas.microsoft.com/office/drawing/2010/main">
                  <a14:imgLayer r:embed="rId13">
                    <a14:imgEffect>
                      <a14:brightnessContrast contrast="40000"/>
                    </a14:imgEffect>
                  </a14:imgLayer>
                </a14:imgProps>
              </a:ext>
            </a:extLst>
          </a:blip>
          <a:stretch>
            <a:fillRect/>
          </a:stretch>
        </p:blipFill>
        <p:spPr>
          <a:xfrm>
            <a:off x="404204" y="3539862"/>
            <a:ext cx="2423453" cy="1954694"/>
          </a:xfrm>
          <a:prstGeom prst="rect">
            <a:avLst/>
          </a:prstGeom>
        </p:spPr>
      </p:pic>
      <p:sp>
        <p:nvSpPr>
          <p:cNvPr id="48" name="Rectangle 47"/>
          <p:cNvSpPr/>
          <p:nvPr/>
        </p:nvSpPr>
        <p:spPr>
          <a:xfrm>
            <a:off x="3119190" y="3578723"/>
            <a:ext cx="2226602" cy="461665"/>
          </a:xfrm>
          <a:prstGeom prst="rect">
            <a:avLst/>
          </a:prstGeom>
        </p:spPr>
        <p:txBody>
          <a:bodyPr wrap="square">
            <a:spAutoFit/>
          </a:bodyPr>
          <a:lstStyle/>
          <a:p>
            <a:pPr algn="ctr"/>
            <a:r>
              <a:rPr lang="en-US" sz="1200" dirty="0">
                <a:solidFill>
                  <a:srgbClr val="CB333B"/>
                </a:solidFill>
                <a:latin typeface="Calibri" panose="020F0502020204030204" pitchFamily="34" charset="0"/>
              </a:rPr>
              <a:t>Heat the end last so that it is amenable when clamping</a:t>
            </a:r>
            <a:endParaRPr lang="en-US" sz="1200" dirty="0">
              <a:solidFill>
                <a:srgbClr val="CB333B"/>
              </a:solidFill>
            </a:endParaRPr>
          </a:p>
        </p:txBody>
      </p:sp>
      <p:cxnSp>
        <p:nvCxnSpPr>
          <p:cNvPr id="45" name="Straight Arrow Connector 44"/>
          <p:cNvCxnSpPr/>
          <p:nvPr/>
        </p:nvCxnSpPr>
        <p:spPr>
          <a:xfrm flipH="1" flipV="1">
            <a:off x="2169268" y="3794538"/>
            <a:ext cx="1156907" cy="33101"/>
          </a:xfrm>
          <a:prstGeom prst="straightConnector1">
            <a:avLst/>
          </a:prstGeom>
          <a:ln w="19050">
            <a:solidFill>
              <a:srgbClr val="CB333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718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2754</TotalTime>
  <Words>1187</Words>
  <Application>Microsoft Office PowerPoint</Application>
  <PresentationFormat>Widescreen</PresentationFormat>
  <Paragraphs>167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Cambria Math</vt:lpstr>
      <vt:lpstr>Courier New</vt:lpstr>
      <vt:lpstr>Courier Std</vt:lpstr>
      <vt:lpstr>Symbol</vt:lpstr>
      <vt:lpstr>Office Theme</vt:lpstr>
      <vt:lpstr>Thermistor Calibration</vt:lpstr>
      <vt:lpstr>DISCLAIMER &amp; USAGE</vt:lpstr>
      <vt:lpstr>What is a temperature?</vt:lpstr>
      <vt:lpstr>Measuring Temperature with a Thermistor</vt:lpstr>
      <vt:lpstr>Measure Thermistor Resistance</vt:lpstr>
      <vt:lpstr>Collect Data Using Arduino</vt:lpstr>
      <vt:lpstr>Collect Data Using Arduino</vt:lpstr>
      <vt:lpstr>Calibration Equation</vt:lpstr>
      <vt:lpstr>Step 1: Waterproofing Thermistor</vt:lpstr>
      <vt:lpstr>Step 2: Fill cup about 2/3 full with cool, warm, or hot water</vt:lpstr>
      <vt:lpstr>Step 5: Record data points in Excel and Plot data points Step 6: Add trendline and equation on chart</vt:lpstr>
      <vt:lpstr>Using the Calibration Equation</vt:lpstr>
      <vt:lpstr>Using the Calibration Equation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Electricity</dc:title>
  <dc:creator>Krystal Corbett</dc:creator>
  <cp:lastModifiedBy>Krystal Corbett</cp:lastModifiedBy>
  <cp:revision>72</cp:revision>
  <dcterms:created xsi:type="dcterms:W3CDTF">2017-03-05T23:41:57Z</dcterms:created>
  <dcterms:modified xsi:type="dcterms:W3CDTF">2019-11-27T18:54:27Z</dcterms:modified>
</cp:coreProperties>
</file>